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sldIdLst>
    <p:sldId id="906" r:id="rId2"/>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EDFED6"/>
    <a:srgbClr val="99CC00"/>
    <a:srgbClr val="FFB9BA"/>
    <a:srgbClr val="D2FDC3"/>
    <a:srgbClr val="BAFCA2"/>
    <a:srgbClr val="E46C0A"/>
    <a:srgbClr val="254061"/>
    <a:srgbClr val="C3F9C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0" autoAdjust="0"/>
    <p:restoredTop sz="86431" autoAdjust="0"/>
  </p:normalViewPr>
  <p:slideViewPr>
    <p:cSldViewPr>
      <p:cViewPr varScale="1">
        <p:scale>
          <a:sx n="72" d="100"/>
          <a:sy n="72" d="100"/>
        </p:scale>
        <p:origin x="1452" y="72"/>
      </p:cViewPr>
      <p:guideLst>
        <p:guide orient="horz" pos="2160"/>
        <p:guide pos="3120"/>
      </p:guideLst>
    </p:cSldViewPr>
  </p:slideViewPr>
  <p:outlineViewPr>
    <p:cViewPr>
      <p:scale>
        <a:sx n="33" d="100"/>
        <a:sy n="33" d="100"/>
      </p:scale>
      <p:origin x="0" y="287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60" cy="496332"/>
          </a:xfrm>
          <a:prstGeom prst="rect">
            <a:avLst/>
          </a:prstGeom>
        </p:spPr>
        <p:txBody>
          <a:bodyPr vert="horz" lIns="91263" tIns="45632" rIns="91263" bIns="4563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60" cy="496332"/>
          </a:xfrm>
          <a:prstGeom prst="rect">
            <a:avLst/>
          </a:prstGeom>
        </p:spPr>
        <p:txBody>
          <a:bodyPr vert="horz" lIns="91263" tIns="45632" rIns="91263" bIns="45632" rtlCol="0"/>
          <a:lstStyle>
            <a:lvl1pPr algn="r">
              <a:defRPr sz="1200"/>
            </a:lvl1pPr>
          </a:lstStyle>
          <a:p>
            <a:fld id="{A0518F66-8201-415E-B5DE-5C0366DC38AC}" type="datetimeFigureOut">
              <a:rPr kumimoji="1" lang="ja-JP" altLang="en-US" smtClean="0"/>
              <a:pPr/>
              <a:t>2024/5/17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63" tIns="45632" rIns="91263" bIns="45632" rtlCol="0" anchor="ctr"/>
          <a:lstStyle/>
          <a:p>
            <a:endParaRPr lang="ja-JP" altLang="en-US"/>
          </a:p>
        </p:txBody>
      </p:sp>
      <p:sp>
        <p:nvSpPr>
          <p:cNvPr id="5" name="ノート プレースホルダー 4"/>
          <p:cNvSpPr>
            <a:spLocks noGrp="1"/>
          </p:cNvSpPr>
          <p:nvPr>
            <p:ph type="body" sz="quarter" idx="3"/>
          </p:nvPr>
        </p:nvSpPr>
        <p:spPr>
          <a:xfrm>
            <a:off x="679768" y="4715157"/>
            <a:ext cx="5438140" cy="4466987"/>
          </a:xfrm>
          <a:prstGeom prst="rect">
            <a:avLst/>
          </a:prstGeom>
        </p:spPr>
        <p:txBody>
          <a:bodyPr vert="horz" lIns="91263" tIns="45632" rIns="91263" bIns="456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60" cy="496332"/>
          </a:xfrm>
          <a:prstGeom prst="rect">
            <a:avLst/>
          </a:prstGeom>
        </p:spPr>
        <p:txBody>
          <a:bodyPr vert="horz" lIns="91263" tIns="45632" rIns="91263" bIns="4563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60" cy="496332"/>
          </a:xfrm>
          <a:prstGeom prst="rect">
            <a:avLst/>
          </a:prstGeom>
        </p:spPr>
        <p:txBody>
          <a:bodyPr vert="horz" lIns="91263" tIns="45632" rIns="91263" bIns="45632" rtlCol="0" anchor="b"/>
          <a:lstStyle>
            <a:lvl1pPr algn="r">
              <a:defRPr sz="1200"/>
            </a:lvl1pPr>
          </a:lstStyle>
          <a:p>
            <a:fld id="{F2C458E5-0E31-4554-8958-3DD995BF6404}" type="slidenum">
              <a:rPr kumimoji="1" lang="ja-JP" altLang="en-US" smtClean="0"/>
              <a:pPr/>
              <a:t>‹#›</a:t>
            </a:fld>
            <a:endParaRPr kumimoji="1" lang="ja-JP" altLang="en-US"/>
          </a:p>
        </p:txBody>
      </p:sp>
    </p:spTree>
    <p:extLst>
      <p:ext uri="{BB962C8B-B14F-4D97-AF65-F5344CB8AC3E}">
        <p14:creationId xmlns:p14="http://schemas.microsoft.com/office/powerpoint/2010/main" val="2379800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103290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58684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1256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82393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37411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28554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48620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80847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242848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315691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pPr/>
              <a:t>2024/5/17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86137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E7EE4-CEFE-453D-8730-005D38677A0C}" type="datetimeFigureOut">
              <a:rPr kumimoji="1" lang="ja-JP" altLang="en-US" smtClean="0"/>
              <a:pPr/>
              <a:t>2024/5/17</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16F72-2776-42E3-98D1-109F4059D52C}" type="slidenum">
              <a:rPr kumimoji="1" lang="ja-JP" altLang="en-US" smtClean="0"/>
              <a:pPr/>
              <a:t>‹#›</a:t>
            </a:fld>
            <a:endParaRPr kumimoji="1" lang="ja-JP" altLang="en-US"/>
          </a:p>
        </p:txBody>
      </p:sp>
    </p:spTree>
    <p:extLst>
      <p:ext uri="{BB962C8B-B14F-4D97-AF65-F5344CB8AC3E}">
        <p14:creationId xmlns:p14="http://schemas.microsoft.com/office/powerpoint/2010/main" val="67967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130005" y="4118922"/>
            <a:ext cx="4695582" cy="2739077"/>
          </a:xfrm>
          <a:prstGeom prst="rect">
            <a:avLst/>
          </a:prstGeom>
          <a:noFill/>
          <a:ln>
            <a:solidFill>
              <a:schemeClr val="accent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ct val="120000"/>
              </a:lnSpc>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ct val="1200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700" dirty="0">
                <a:solidFill>
                  <a:schemeClr val="tx1"/>
                </a:solidFill>
                <a:latin typeface="メイリオ" panose="020B0604030504040204" pitchFamily="50" charset="-128"/>
                <a:ea typeface="メイリオ" panose="020B0604030504040204" pitchFamily="50" charset="-128"/>
              </a:rPr>
              <a:t>居住地から事業所までの通所にかかる交通費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700" dirty="0">
                <a:solidFill>
                  <a:schemeClr val="tx1"/>
                </a:solidFill>
                <a:latin typeface="メイリオ" panose="020B0604030504040204" pitchFamily="50" charset="-128"/>
                <a:ea typeface="メイリオ" panose="020B0604030504040204" pitchFamily="50" charset="-128"/>
              </a:rPr>
              <a:t>　　　　　　　　　　　　　（電車・バス）</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20000"/>
              </a:lnSpc>
            </a:pP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片道２ｋｍを超える場合が対象</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20000"/>
              </a:lnSpc>
            </a:pP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通所事業所から交通費を支給されている場合は対象外</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20000"/>
              </a:lnSpc>
            </a:pP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助成額は市が合理的かつ経済的と認める経路で算定</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20000"/>
              </a:lnSpc>
            </a:pP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b="1" u="sng" dirty="0">
                <a:solidFill>
                  <a:schemeClr val="tx1"/>
                </a:solidFill>
                <a:latin typeface="メイリオ" panose="020B0604030504040204" pitchFamily="50" charset="-128"/>
                <a:ea typeface="メイリオ" panose="020B0604030504040204" pitchFamily="50" charset="-128"/>
              </a:rPr>
              <a:t>なお、本事業は予算の範囲内の執行とさせてもらい</a:t>
            </a:r>
            <a:r>
              <a:rPr lang="ja-JP" altLang="en-US" sz="1400" b="1" u="sng" dirty="0" err="1">
                <a:solidFill>
                  <a:schemeClr val="tx1"/>
                </a:solidFill>
                <a:latin typeface="メイリオ" panose="020B0604030504040204" pitchFamily="50" charset="-128"/>
                <a:ea typeface="メイリオ" panose="020B0604030504040204" pitchFamily="50" charset="-128"/>
              </a:rPr>
              <a:t>ま</a:t>
            </a:r>
            <a:r>
              <a:rPr lang="ja-JP" altLang="en-US" sz="1400" b="1" u="sng" dirty="0">
                <a:solidFill>
                  <a:schemeClr val="tx1"/>
                </a:solidFill>
                <a:latin typeface="メイリオ" panose="020B0604030504040204" pitchFamily="50" charset="-128"/>
                <a:ea typeface="メイリオ" panose="020B0604030504040204" pitchFamily="50" charset="-128"/>
              </a:rPr>
              <a:t>　す。</a:t>
            </a:r>
            <a:endParaRPr lang="en-US" altLang="ja-JP" sz="1400" b="1" u="sng" dirty="0">
              <a:solidFill>
                <a:schemeClr val="tx1"/>
              </a:solidFill>
              <a:latin typeface="メイリオ" panose="020B0604030504040204" pitchFamily="50" charset="-128"/>
              <a:ea typeface="メイリオ" panose="020B0604030504040204" pitchFamily="50" charset="-128"/>
            </a:endParaRPr>
          </a:p>
          <a:p>
            <a:pPr>
              <a:lnSpc>
                <a:spcPct val="120000"/>
              </a:lnSpc>
            </a:pP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b="1" u="sng" dirty="0">
                <a:solidFill>
                  <a:schemeClr val="tx1"/>
                </a:solidFill>
                <a:latin typeface="メイリオ" panose="020B0604030504040204" pitchFamily="50" charset="-128"/>
                <a:ea typeface="メイリオ" panose="020B0604030504040204" pitchFamily="50" charset="-128"/>
              </a:rPr>
              <a:t>虚偽の申請は全額返却してもらいます。</a:t>
            </a:r>
            <a:r>
              <a:rPr lang="ja-JP" altLang="en-US" sz="1400" dirty="0">
                <a:solidFill>
                  <a:schemeClr val="tx1"/>
                </a:solidFill>
                <a:latin typeface="メイリオ" panose="020B0604030504040204" pitchFamily="50" charset="-128"/>
                <a:ea typeface="メイリオ" panose="020B0604030504040204" pitchFamily="50" charset="-128"/>
              </a:rPr>
              <a:t>　　</a:t>
            </a:r>
            <a:endParaRPr lang="ja-JP" altLang="ja-JP" sz="140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187683" y="649709"/>
            <a:ext cx="9649072" cy="907083"/>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900" spc="-100" dirty="0">
                <a:solidFill>
                  <a:srgbClr val="111111"/>
                </a:solidFill>
                <a:latin typeface="メイリオ" panose="020B0604030504040204" pitchFamily="50" charset="-128"/>
                <a:ea typeface="メイリオ" panose="020B0604030504040204" pitchFamily="50" charset="-128"/>
              </a:rPr>
              <a:t>就労移行支援への利用を促進し、一般就労への移行者を増やすため、就労移行支援事業所に通所する障害者に対して、通所の際にかかる交通費の一部を助成します。</a:t>
            </a:r>
            <a:endParaRPr lang="en-US" altLang="ja-JP" sz="19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142908" y="1958683"/>
            <a:ext cx="4085120" cy="1758349"/>
          </a:xfrm>
          <a:prstGeom prst="rect">
            <a:avLst/>
          </a:prstGeom>
          <a:noFill/>
          <a:ln>
            <a:solidFill>
              <a:schemeClr val="accent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ct val="1200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lnSpc>
                <a:spcPct val="120000"/>
              </a:lnSpc>
            </a:pPr>
            <a:r>
              <a:rPr lang="ja-JP" altLang="en-US" sz="1700" dirty="0">
                <a:solidFill>
                  <a:schemeClr val="tx1"/>
                </a:solidFill>
                <a:latin typeface="メイリオ" panose="020B0604030504040204" pitchFamily="50" charset="-128"/>
                <a:ea typeface="メイリオ" panose="020B0604030504040204" pitchFamily="50" charset="-128"/>
              </a:rPr>
              <a:t>市内に居住し、かつ住民票が市内に在り指定就労移行支援事業所を通所している障害者であって、公共交通機関（電車・バス）を利用している者</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ct val="120000"/>
              </a:lnSpc>
            </a:pPr>
            <a:endParaRPr lang="en-US" altLang="ja-JP" sz="17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5026043" y="2204863"/>
            <a:ext cx="4837149" cy="4463865"/>
          </a:xfrm>
          <a:prstGeom prst="rect">
            <a:avLst/>
          </a:prstGeom>
          <a:noFill/>
          <a:ln w="158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ct val="1200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ct val="120000"/>
              </a:lnSpc>
            </a:pP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pPr>
              <a:lnSpc>
                <a:spcPct val="120000"/>
              </a:lnSpc>
            </a:pPr>
            <a:r>
              <a:rPr lang="ja-JP" altLang="en-US" b="1" dirty="0">
                <a:solidFill>
                  <a:schemeClr val="tx1"/>
                </a:solidFill>
                <a:latin typeface="メイリオ" panose="020B0604030504040204" pitchFamily="50" charset="-128"/>
                <a:ea typeface="メイリオ" panose="020B0604030504040204" pitchFamily="50" charset="-128"/>
              </a:rPr>
              <a:t>１か月単位の交通費の１</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２</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上限月額２</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５００円）補助</a:t>
            </a:r>
            <a:endParaRPr lang="en-US" altLang="ja-JP" b="1"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700" u="sng" dirty="0">
                <a:solidFill>
                  <a:schemeClr val="tx1"/>
                </a:solidFill>
                <a:latin typeface="メイリオ" panose="020B0604030504040204" pitchFamily="50" charset="-128"/>
                <a:ea typeface="メイリオ" panose="020B0604030504040204" pitchFamily="50" charset="-128"/>
              </a:rPr>
              <a:t>通所１回あたりの助成単価</a:t>
            </a:r>
            <a:r>
              <a:rPr lang="en-US" altLang="ja-JP" sz="1700" u="sng" dirty="0">
                <a:solidFill>
                  <a:schemeClr val="tx1"/>
                </a:solidFill>
                <a:latin typeface="メイリオ" panose="020B0604030504040204" pitchFamily="50" charset="-128"/>
                <a:ea typeface="メイリオ" panose="020B0604030504040204" pitchFamily="50" charset="-128"/>
              </a:rPr>
              <a:t>×</a:t>
            </a:r>
            <a:r>
              <a:rPr lang="ja-JP" altLang="en-US" sz="1700" u="sng" dirty="0">
                <a:solidFill>
                  <a:schemeClr val="tx1"/>
                </a:solidFill>
                <a:latin typeface="メイリオ" panose="020B0604030504040204" pitchFamily="50" charset="-128"/>
                <a:ea typeface="メイリオ" panose="020B0604030504040204" pitchFamily="50" charset="-128"/>
              </a:rPr>
              <a:t>通所回数</a:t>
            </a:r>
            <a:r>
              <a:rPr lang="en-US" altLang="ja-JP" sz="1700" u="sng" dirty="0">
                <a:solidFill>
                  <a:schemeClr val="tx1"/>
                </a:solidFill>
                <a:latin typeface="メイリオ" panose="020B0604030504040204" pitchFamily="50" charset="-128"/>
                <a:ea typeface="メイリオ" panose="020B0604030504040204" pitchFamily="50" charset="-128"/>
              </a:rPr>
              <a:t>×1/2</a:t>
            </a:r>
          </a:p>
          <a:p>
            <a:pPr>
              <a:lnSpc>
                <a:spcPct val="120000"/>
              </a:lnSpc>
            </a:pPr>
            <a:endParaRPr lang="en-US" altLang="ja-JP" sz="1700" u="sng"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a:t>
            </a:r>
            <a:r>
              <a:rPr lang="ja-JP" altLang="en-US" sz="1700" dirty="0">
                <a:solidFill>
                  <a:schemeClr val="tx1"/>
                </a:solidFill>
                <a:latin typeface="メイリオ" panose="020B0604030504040204" pitchFamily="50" charset="-128"/>
                <a:ea typeface="メイリオ" panose="020B0604030504040204" pitchFamily="50" charset="-128"/>
              </a:rPr>
              <a:t>申請に必要なもの　　　　　　　　　　　〇和歌山市就労移行支援利用者交通費助成金</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700" dirty="0">
                <a:solidFill>
                  <a:schemeClr val="tx1"/>
                </a:solidFill>
                <a:latin typeface="メイリオ" panose="020B0604030504040204" pitchFamily="50" charset="-128"/>
                <a:ea typeface="メイリオ" panose="020B0604030504040204" pitchFamily="50" charset="-128"/>
              </a:rPr>
              <a:t>　交付申請書</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700" dirty="0">
                <a:solidFill>
                  <a:schemeClr val="tx1"/>
                </a:solidFill>
                <a:latin typeface="メイリオ" panose="020B0604030504040204" pitchFamily="50" charset="-128"/>
                <a:ea typeface="メイリオ" panose="020B0604030504040204" pitchFamily="50" charset="-128"/>
              </a:rPr>
              <a:t>〇通所経路の分かる書類の写し</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700" dirty="0">
                <a:solidFill>
                  <a:schemeClr val="tx1"/>
                </a:solidFill>
                <a:latin typeface="メイリオ" panose="020B0604030504040204" pitchFamily="50" charset="-128"/>
                <a:ea typeface="メイリオ" panose="020B0604030504040204" pitchFamily="50" charset="-128"/>
              </a:rPr>
              <a:t>〇請求書</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ct val="120000"/>
              </a:lnSpc>
            </a:pPr>
            <a:r>
              <a:rPr lang="en-US" altLang="ja-JP" sz="1700" dirty="0">
                <a:solidFill>
                  <a:schemeClr val="tx1"/>
                </a:solidFill>
                <a:latin typeface="メイリオ" panose="020B0604030504040204" pitchFamily="50" charset="-128"/>
                <a:ea typeface="メイリオ" panose="020B0604030504040204" pitchFamily="50" charset="-128"/>
              </a:rPr>
              <a:t>※</a:t>
            </a:r>
            <a:r>
              <a:rPr lang="ja-JP" altLang="en-US" sz="1700" dirty="0">
                <a:solidFill>
                  <a:schemeClr val="tx1"/>
                </a:solidFill>
                <a:latin typeface="メイリオ" panose="020B0604030504040204" pitchFamily="50" charset="-128"/>
                <a:ea typeface="メイリオ" panose="020B0604030504040204" pitchFamily="50" charset="-128"/>
              </a:rPr>
              <a:t>４月から９月までの交通費は１０月１０日までに提出。１０月から３月までの交通費はで４月１０日までに提出してください。年２回の提出で事業所取りまとめの上提出してください。</a:t>
            </a:r>
            <a:r>
              <a:rPr lang="ja-JP" altLang="en-US" sz="1700" u="sng" dirty="0">
                <a:solidFill>
                  <a:schemeClr val="tx1"/>
                </a:solidFill>
                <a:latin typeface="メイリオ" panose="020B0604030504040204" pitchFamily="50" charset="-128"/>
                <a:ea typeface="メイリオ" panose="020B0604030504040204" pitchFamily="50" charset="-128"/>
              </a:rPr>
              <a:t>　</a:t>
            </a:r>
            <a:endParaRPr lang="en-US" altLang="ja-JP" sz="1700" u="sng" dirty="0">
              <a:solidFill>
                <a:schemeClr val="tx1"/>
              </a:solidFill>
              <a:latin typeface="メイリオ" panose="020B0604030504040204" pitchFamily="50" charset="-128"/>
              <a:ea typeface="メイリオ" panose="020B0604030504040204" pitchFamily="50" charset="-128"/>
            </a:endParaRPr>
          </a:p>
          <a:p>
            <a:pPr>
              <a:lnSpc>
                <a:spcPct val="120000"/>
              </a:lnSpc>
            </a:pP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600"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ct val="120000"/>
              </a:lnSpc>
            </a:pPr>
            <a:endParaRPr lang="en-US" altLang="ja-JP" sz="1100" dirty="0">
              <a:solidFill>
                <a:schemeClr val="tx1"/>
              </a:solidFill>
            </a:endParaRPr>
          </a:p>
        </p:txBody>
      </p:sp>
      <p:sp>
        <p:nvSpPr>
          <p:cNvPr id="7" name="正方形/長方形 6"/>
          <p:cNvSpPr/>
          <p:nvPr/>
        </p:nvSpPr>
        <p:spPr>
          <a:xfrm>
            <a:off x="284680" y="1769396"/>
            <a:ext cx="826784" cy="363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prstClr val="white"/>
                </a:solidFill>
                <a:latin typeface="メイリオ" panose="020B0604030504040204" pitchFamily="50" charset="-128"/>
                <a:ea typeface="メイリオ" panose="020B0604030504040204" pitchFamily="50" charset="-128"/>
              </a:rPr>
              <a:t>対象者</a:t>
            </a:r>
          </a:p>
        </p:txBody>
      </p:sp>
      <p:sp>
        <p:nvSpPr>
          <p:cNvPr id="11" name="タイトル 1"/>
          <p:cNvSpPr>
            <a:spLocks noGrp="1"/>
          </p:cNvSpPr>
          <p:nvPr/>
        </p:nvSpPr>
        <p:spPr>
          <a:xfrm>
            <a:off x="0" y="169734"/>
            <a:ext cx="9906000" cy="4289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tabLst>
                <a:tab pos="982663" algn="l"/>
              </a:tabLst>
            </a:pPr>
            <a:r>
              <a:rPr kumimoji="1" lang="ja-JP" altLang="en-US" sz="2600" b="1" dirty="0">
                <a:latin typeface="メイリオ" panose="020B0604030504040204" pitchFamily="50" charset="-128"/>
                <a:ea typeface="メイリオ" panose="020B0604030504040204" pitchFamily="50" charset="-128"/>
              </a:rPr>
              <a:t>和歌山市就労移行支援利用者交通費助成事業</a:t>
            </a:r>
          </a:p>
        </p:txBody>
      </p:sp>
      <p:sp>
        <p:nvSpPr>
          <p:cNvPr id="18" name="正方形/長方形 17"/>
          <p:cNvSpPr/>
          <p:nvPr/>
        </p:nvSpPr>
        <p:spPr>
          <a:xfrm>
            <a:off x="5010600" y="1607864"/>
            <a:ext cx="1109725" cy="363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prstClr val="white"/>
                </a:solidFill>
                <a:latin typeface="メイリオ" panose="020B0604030504040204" pitchFamily="50" charset="-128"/>
                <a:ea typeface="メイリオ" panose="020B0604030504040204" pitchFamily="50" charset="-128"/>
              </a:rPr>
              <a:t>補助内容</a:t>
            </a:r>
            <a:endParaRPr lang="ja-JP" altLang="en-US" sz="1600" dirty="0">
              <a:solidFill>
                <a:prstClr val="white"/>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217188" y="3910612"/>
            <a:ext cx="2004024" cy="363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prstClr val="white"/>
                </a:solidFill>
                <a:latin typeface="メイリオ" panose="020B0604030504040204" pitchFamily="50" charset="-128"/>
                <a:ea typeface="メイリオ" panose="020B0604030504040204" pitchFamily="50" charset="-128"/>
              </a:rPr>
              <a:t>助成される交通費</a:t>
            </a:r>
            <a:endParaRPr lang="ja-JP" altLang="en-US" sz="1600" dirty="0">
              <a:solidFill>
                <a:prstClr val="white"/>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759718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7211</TotalTime>
  <Words>375</Words>
  <Application>Microsoft Office PowerPoint</Application>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国民健康保険制度をめぐる 最近の状況について</dc:title>
  <dc:creator>厚生労働省ネットワークシステム</dc:creator>
  <cp:lastModifiedBy>和歌山市</cp:lastModifiedBy>
  <cp:revision>672</cp:revision>
  <cp:lastPrinted>2024-05-10T07:34:01Z</cp:lastPrinted>
  <dcterms:created xsi:type="dcterms:W3CDTF">2014-08-08T04:05:35Z</dcterms:created>
  <dcterms:modified xsi:type="dcterms:W3CDTF">2024-05-17T08:13:19Z</dcterms:modified>
</cp:coreProperties>
</file>