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sldIdLst>
    <p:sldId id="256" r:id="rId2"/>
    <p:sldId id="260" r:id="rId3"/>
    <p:sldId id="257" r:id="rId4"/>
    <p:sldId id="258" r:id="rId5"/>
  </p:sldIdLst>
  <p:sldSz cx="9144000" cy="6858000" type="screen4x3"/>
  <p:notesSz cx="6711950" cy="9845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C326-8341-4E3C-B947-C317CC7D2F0F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0D-6E40-4D5E-A1CF-30EE87917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76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C326-8341-4E3C-B947-C317CC7D2F0F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0D-6E40-4D5E-A1CF-30EE87917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70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C326-8341-4E3C-B947-C317CC7D2F0F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0D-6E40-4D5E-A1CF-30EE87917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2164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C326-8341-4E3C-B947-C317CC7D2F0F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0D-6E40-4D5E-A1CF-30EE87917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1061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C326-8341-4E3C-B947-C317CC7D2F0F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0D-6E40-4D5E-A1CF-30EE87917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143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C326-8341-4E3C-B947-C317CC7D2F0F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0D-6E40-4D5E-A1CF-30EE87917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747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C326-8341-4E3C-B947-C317CC7D2F0F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0D-6E40-4D5E-A1CF-30EE87917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102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C326-8341-4E3C-B947-C317CC7D2F0F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0D-6E40-4D5E-A1CF-30EE87917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581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C326-8341-4E3C-B947-C317CC7D2F0F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0D-6E40-4D5E-A1CF-30EE87917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318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C326-8341-4E3C-B947-C317CC7D2F0F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0D-6E40-4D5E-A1CF-30EE87917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85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C326-8341-4E3C-B947-C317CC7D2F0F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0D-6E40-4D5E-A1CF-30EE87917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062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C326-8341-4E3C-B947-C317CC7D2F0F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0D-6E40-4D5E-A1CF-30EE87917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659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C326-8341-4E3C-B947-C317CC7D2F0F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0D-6E40-4D5E-A1CF-30EE87917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597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C326-8341-4E3C-B947-C317CC7D2F0F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0D-6E40-4D5E-A1CF-30EE87917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04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C326-8341-4E3C-B947-C317CC7D2F0F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0D-6E40-4D5E-A1CF-30EE87917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34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C326-8341-4E3C-B947-C317CC7D2F0F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B0D-6E40-4D5E-A1CF-30EE87917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66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BC326-8341-4E3C-B947-C317CC7D2F0F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205EB0D-6E40-4D5E-A1CF-30EE879179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801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2" r:id="rId15"/>
    <p:sldLayoutId id="2147483793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37364" y="1796514"/>
            <a:ext cx="8915400" cy="1695437"/>
          </a:xfrm>
        </p:spPr>
        <p:txBody>
          <a:bodyPr>
            <a:normAutofit/>
          </a:bodyPr>
          <a:lstStyle/>
          <a:p>
            <a:pPr algn="ctr"/>
            <a:r>
              <a:rPr lang="ja-JP" altLang="ja-JP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地域交流センター</a:t>
            </a:r>
            <a:r>
              <a:rPr lang="ja-JP" alt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（コミュニティセンター）</a:t>
            </a:r>
            <a:r>
              <a:rPr lang="en-US" altLang="ja-JP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整備</a:t>
            </a:r>
            <a:r>
              <a:rPr lang="ja-JP" alt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係る企画提案</a:t>
            </a:r>
            <a:r>
              <a:rPr lang="ja-JP" altLang="ja-JP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募集</a:t>
            </a:r>
            <a:endParaRPr lang="ja-JP" alt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5527" y="4406349"/>
            <a:ext cx="8743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～施設の建設・運営に皆様</a:t>
            </a:r>
            <a:r>
              <a:rPr kumimoji="1" lang="ja-JP" altLang="en-US" sz="2400" dirty="0" smtClean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のアイデアを～</a:t>
            </a:r>
            <a:endParaRPr kumimoji="1" lang="ja-JP" altLang="en-US" sz="2400" dirty="0">
              <a:solidFill>
                <a:schemeClr val="accent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862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476249" y="802271"/>
            <a:ext cx="7886700" cy="509587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800" b="1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　</a:t>
            </a:r>
            <a:r>
              <a:rPr lang="ja-JP" altLang="en-US" sz="2800" b="1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募集</a:t>
            </a:r>
            <a:r>
              <a:rPr kumimoji="1" lang="ja-JP" altLang="en-US" sz="2800" b="1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期間</a:t>
            </a:r>
            <a:endParaRPr kumimoji="1" lang="ja-JP" altLang="en-US" sz="2800" dirty="0">
              <a:solidFill>
                <a:schemeClr val="accent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76249" y="2916503"/>
            <a:ext cx="19880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2800" b="1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　</a:t>
            </a:r>
            <a:r>
              <a:rPr lang="ja-JP" altLang="en-US" sz="2800" b="1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対象者</a:t>
            </a:r>
            <a:endParaRPr lang="ja-JP" altLang="en-US" sz="2800" b="1" dirty="0">
              <a:solidFill>
                <a:schemeClr val="accent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76249" y="4730025"/>
            <a:ext cx="2348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　募集</a:t>
            </a:r>
            <a:r>
              <a:rPr lang="ja-JP" altLang="en-US" sz="2800" b="1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様式</a:t>
            </a:r>
            <a:endParaRPr lang="ja-JP" altLang="en-US" sz="2800" b="1" dirty="0">
              <a:solidFill>
                <a:schemeClr val="accent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08363" y="3457929"/>
            <a:ext cx="7254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コミュニティセンター施設の建設または、運営に興味のある民間事業者・団体の方。</a:t>
            </a:r>
            <a:endParaRPr kumimoji="1" lang="en-US" altLang="ja-JP" dirty="0" smtClean="0">
              <a:solidFill>
                <a:schemeClr val="accent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08363" y="5271451"/>
            <a:ext cx="7254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詳細は、</a:t>
            </a:r>
            <a:r>
              <a:rPr kumimoji="1" lang="ja-JP" altLang="en-US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募集</a:t>
            </a:r>
            <a:r>
              <a:rPr kumimoji="1" lang="ja-JP" altLang="en-US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要領を参照してください。</a:t>
            </a:r>
            <a:endParaRPr kumimoji="1" lang="ja-JP" altLang="en-US" dirty="0">
              <a:solidFill>
                <a:schemeClr val="accent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108363" y="1374136"/>
            <a:ext cx="7886700" cy="13043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18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募集</a:t>
            </a:r>
            <a:r>
              <a:rPr lang="ja-JP" altLang="en-US" sz="1800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要領公表　　　令和４年</a:t>
            </a:r>
            <a:r>
              <a:rPr lang="ja-JP" altLang="en-US" sz="1800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１月</a:t>
            </a:r>
            <a:r>
              <a:rPr lang="ja-JP" altLang="en-US" sz="18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２０</a:t>
            </a:r>
            <a:r>
              <a:rPr lang="ja-JP" altLang="en-US" sz="1800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日（木）</a:t>
            </a:r>
            <a:endParaRPr lang="en-US" altLang="ja-JP" sz="1800" dirty="0" smtClean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0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企画提案提出期間　令和４年１月</a:t>
            </a:r>
            <a:r>
              <a:rPr lang="ja-JP" altLang="en-US" sz="18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２６</a:t>
            </a:r>
            <a:r>
              <a:rPr lang="ja-JP" altLang="en-US" sz="1800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日（水）～　２月２８日（月）</a:t>
            </a:r>
            <a:endParaRPr lang="en-US" altLang="ja-JP" sz="1800" dirty="0" smtClean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0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ヒアリング　　　　令和４年２月２１日（月）～　３月１１日（金）</a:t>
            </a:r>
            <a:endParaRPr lang="en-US" altLang="ja-JP" sz="1800" dirty="0" smtClean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0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概要の公表　　　　令和４年３月</a:t>
            </a:r>
            <a:r>
              <a:rPr lang="ja-JP" altLang="en-US" sz="18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３０</a:t>
            </a:r>
            <a:r>
              <a:rPr lang="ja-JP" altLang="en-US" sz="1800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日（水）</a:t>
            </a:r>
            <a:endParaRPr lang="ja-JP" altLang="en-US" sz="1800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461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391886" y="666620"/>
            <a:ext cx="7435850" cy="566737"/>
          </a:xfrm>
        </p:spPr>
        <p:txBody>
          <a:bodyPr>
            <a:normAutofit/>
          </a:bodyPr>
          <a:lstStyle/>
          <a:p>
            <a:pPr algn="l"/>
            <a:r>
              <a:rPr lang="ja-JP" altLang="en-US" sz="2800" b="1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kumimoji="1" lang="ja-JP" altLang="en-US" sz="2800" b="1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参考資料</a:t>
            </a:r>
            <a:endParaRPr kumimoji="1" lang="ja-JP" altLang="en-US" sz="2800" b="1" dirty="0">
              <a:solidFill>
                <a:schemeClr val="accent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0" name="コンテンツ プレースホルダー 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86168969"/>
              </p:ext>
            </p:extLst>
          </p:nvPr>
        </p:nvGraphicFramePr>
        <p:xfrm>
          <a:off x="989517" y="1633467"/>
          <a:ext cx="7291820" cy="3985251"/>
        </p:xfrm>
        <a:graphic>
          <a:graphicData uri="http://schemas.openxmlformats.org/drawingml/2006/table">
            <a:tbl>
              <a:tblPr firstRow="1" firstCol="1" bandRow="1"/>
              <a:tblGrid>
                <a:gridCol w="1806010">
                  <a:extLst>
                    <a:ext uri="{9D8B030D-6E8A-4147-A177-3AD203B41FA5}">
                      <a16:colId xmlns:a16="http://schemas.microsoft.com/office/drawing/2014/main" val="2659269059"/>
                    </a:ext>
                  </a:extLst>
                </a:gridCol>
                <a:gridCol w="5485810">
                  <a:extLst>
                    <a:ext uri="{9D8B030D-6E8A-4147-A177-3AD203B41FA5}">
                      <a16:colId xmlns:a16="http://schemas.microsoft.com/office/drawing/2014/main" val="3118554993"/>
                    </a:ext>
                  </a:extLst>
                </a:gridCol>
              </a:tblGrid>
              <a:tr h="4343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所在地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和歌山市砂山南三丁目４００番地５外３筆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0678009"/>
                  </a:ext>
                </a:extLst>
              </a:tr>
              <a:tr h="4343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敷地面積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４，９６７．７０㎡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331496"/>
                  </a:ext>
                </a:extLst>
              </a:tr>
              <a:tr h="4343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延床面積（想定）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約１，８００㎡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2101113"/>
                  </a:ext>
                </a:extLst>
              </a:tr>
              <a:tr h="196622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600" kern="100" dirty="0" smtClean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機能</a:t>
                      </a:r>
                      <a:r>
                        <a:rPr lang="ja-JP" altLang="ja-JP" sz="1600" kern="100" dirty="0" smtClean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（想定）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600" kern="100" dirty="0">
                        <a:solidFill>
                          <a:schemeClr val="accent2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【貸　室】多目的ホール大（約</a:t>
                      </a:r>
                      <a:r>
                        <a:rPr lang="en-US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180</a:t>
                      </a: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㎡</a:t>
                      </a:r>
                      <a:r>
                        <a:rPr lang="ja-JP" sz="1600" kern="100" dirty="0" smtClean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en-US" altLang="ja-JP" sz="1600" kern="100" dirty="0" smtClean="0">
                        <a:solidFill>
                          <a:schemeClr val="accent2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　　　</a:t>
                      </a:r>
                      <a:r>
                        <a:rPr lang="ja-JP" sz="1600" kern="100" dirty="0" smtClean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多目的</a:t>
                      </a: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ホール小（約</a:t>
                      </a:r>
                      <a:r>
                        <a:rPr lang="en-US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70</a:t>
                      </a: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㎡</a:t>
                      </a:r>
                      <a:r>
                        <a:rPr lang="ja-JP" sz="1600" kern="100" dirty="0" smtClean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1600" kern="100" dirty="0">
                        <a:solidFill>
                          <a:schemeClr val="accent2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　　　活動室中（約</a:t>
                      </a:r>
                      <a:r>
                        <a:rPr lang="en-US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70</a:t>
                      </a: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㎡・約</a:t>
                      </a:r>
                      <a:r>
                        <a:rPr lang="en-US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㎡</a:t>
                      </a:r>
                      <a:r>
                        <a:rPr lang="ja-JP" sz="1600" kern="100" dirty="0" smtClean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en-US" altLang="ja-JP" sz="1600" kern="100" dirty="0" smtClean="0">
                        <a:solidFill>
                          <a:schemeClr val="accent2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　　　</a:t>
                      </a:r>
                      <a:r>
                        <a:rPr lang="ja-JP" sz="1600" kern="100" dirty="0" smtClean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活動室</a:t>
                      </a: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小（約</a:t>
                      </a:r>
                      <a:r>
                        <a:rPr lang="en-US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㎡）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【その他】シェアキッチン（約</a:t>
                      </a:r>
                      <a:r>
                        <a:rPr lang="en-US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㎡</a:t>
                      </a:r>
                      <a:r>
                        <a:rPr lang="ja-JP" sz="1600" kern="100" dirty="0" smtClean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en-US" altLang="ja-JP" sz="1600" kern="100" dirty="0" smtClean="0">
                        <a:solidFill>
                          <a:schemeClr val="accent2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　　　</a:t>
                      </a:r>
                      <a:r>
                        <a:rPr lang="ja-JP" sz="1600" kern="100" dirty="0" smtClean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フリースペース</a:t>
                      </a: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（約</a:t>
                      </a:r>
                      <a:r>
                        <a:rPr lang="en-US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70</a:t>
                      </a: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㎡</a:t>
                      </a:r>
                      <a:r>
                        <a:rPr lang="ja-JP" sz="1600" kern="100" dirty="0" smtClean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en-US" altLang="ja-JP" sz="1600" kern="100" dirty="0" smtClean="0">
                        <a:solidFill>
                          <a:schemeClr val="accent2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　　　自習室（約</a:t>
                      </a:r>
                      <a:r>
                        <a:rPr lang="en-US" altLang="ja-JP" sz="1600" kern="100" dirty="0" smtClean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ja-JP" altLang="en-US" sz="1600" kern="100" dirty="0" smtClean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㎡）</a:t>
                      </a:r>
                      <a:endParaRPr lang="ja-JP" sz="1600" kern="100" dirty="0">
                        <a:solidFill>
                          <a:schemeClr val="accent2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　　　民間活用スペース（約</a:t>
                      </a:r>
                      <a:r>
                        <a:rPr lang="en-US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200</a:t>
                      </a: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㎡</a:t>
                      </a:r>
                      <a:r>
                        <a:rPr lang="ja-JP" sz="1600" kern="100" dirty="0" smtClean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1600" kern="100" dirty="0">
                        <a:solidFill>
                          <a:schemeClr val="accent2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　　　駐車場約７０台、身体障害者用駐車場</a:t>
                      </a:r>
                      <a:r>
                        <a:rPr lang="ja-JP" sz="1600" kern="100" dirty="0" smtClean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２台</a:t>
                      </a:r>
                      <a:endParaRPr lang="ja-JP" sz="1600" kern="100" dirty="0">
                        <a:solidFill>
                          <a:schemeClr val="accent2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　　　駐輪場約</a:t>
                      </a:r>
                      <a:r>
                        <a:rPr lang="ja-JP" sz="1600" kern="100" dirty="0" smtClean="0">
                          <a:solidFill>
                            <a:schemeClr val="accent2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１００台</a:t>
                      </a:r>
                      <a:endParaRPr lang="en-US" altLang="ja-JP" sz="1600" kern="100" dirty="0" smtClean="0">
                        <a:solidFill>
                          <a:schemeClr val="accent2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600" kern="100" dirty="0">
                        <a:solidFill>
                          <a:schemeClr val="accent2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2920512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653327" y="5726440"/>
            <a:ext cx="79641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600" b="1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想定している面積、機能については、企画提案の内容により、変更する場合があります。</a:t>
            </a:r>
            <a:endParaRPr kumimoji="1" lang="ja-JP" altLang="en-US" sz="1600" b="1" dirty="0">
              <a:solidFill>
                <a:schemeClr val="accent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18101" y="1233357"/>
            <a:ext cx="69177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（１）施設の諸条件</a:t>
            </a:r>
            <a:endParaRPr kumimoji="1" lang="ja-JP" altLang="en-US" sz="2000" b="1" dirty="0">
              <a:solidFill>
                <a:schemeClr val="accent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479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97350" y="990564"/>
            <a:ext cx="7932737" cy="799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ja-JP" altLang="en-US" dirty="0" smtClean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　</a:t>
            </a:r>
            <a:r>
              <a:rPr lang="ja-JP" alt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さまざま</a:t>
            </a:r>
            <a:r>
              <a:rPr lang="ja-JP" alt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</a:t>
            </a:r>
            <a:r>
              <a:rPr lang="ja-JP" alt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企画提案をお聞かせください。</a:t>
            </a:r>
            <a:endParaRPr lang="ja-JP" alt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楕円 5"/>
          <p:cNvSpPr/>
          <p:nvPr/>
        </p:nvSpPr>
        <p:spPr>
          <a:xfrm>
            <a:off x="497350" y="2795451"/>
            <a:ext cx="2165682" cy="1959429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民間活用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スペースのアイデア</a:t>
            </a:r>
            <a:endParaRPr kumimoji="1" lang="ja-JP" altLang="en-US" dirty="0"/>
          </a:p>
        </p:txBody>
      </p:sp>
      <p:sp>
        <p:nvSpPr>
          <p:cNvPr id="7" name="楕円 6"/>
          <p:cNvSpPr/>
          <p:nvPr/>
        </p:nvSpPr>
        <p:spPr>
          <a:xfrm>
            <a:off x="3102908" y="2795451"/>
            <a:ext cx="2259875" cy="1959429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貸室の運営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建物デザイン</a:t>
            </a:r>
            <a:endParaRPr kumimoji="1" lang="ja-JP" altLang="en-US" dirty="0"/>
          </a:p>
        </p:txBody>
      </p:sp>
      <p:sp>
        <p:nvSpPr>
          <p:cNvPr id="8" name="楕円 7"/>
          <p:cNvSpPr/>
          <p:nvPr/>
        </p:nvSpPr>
        <p:spPr>
          <a:xfrm>
            <a:off x="5802659" y="2795450"/>
            <a:ext cx="2230997" cy="1959429"/>
          </a:xfrm>
          <a:prstGeom prst="ellipse">
            <a:avLst/>
          </a:prstGeom>
          <a:solidFill>
            <a:srgbClr val="00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共用部分や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広場の利活用</a:t>
            </a:r>
            <a:endParaRPr kumimoji="1" lang="ja-JP" altLang="en-US" dirty="0"/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386225" y="5447334"/>
            <a:ext cx="8043862" cy="109715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　</a:t>
            </a:r>
            <a:r>
              <a:rPr lang="ja-JP" alt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詳しくは、</a:t>
            </a:r>
            <a:r>
              <a:rPr lang="ja-JP" alt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「地域交流センター（コミュニティセンター</a:t>
            </a:r>
            <a:r>
              <a:rPr lang="ja-JP" alt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）整備</a:t>
            </a:r>
            <a:r>
              <a:rPr lang="ja-JP" alt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係る　　</a:t>
            </a:r>
            <a:r>
              <a:rPr lang="en-US" altLang="ja-JP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企画提案募集要領」をご覧ください。</a:t>
            </a:r>
            <a:endParaRPr lang="ja-JP" altLang="ja-JP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83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594</TotalTime>
  <Words>358</Words>
  <Application>Microsoft Office PowerPoint</Application>
  <PresentationFormat>画面に合わせる (4:3)</PresentationFormat>
  <Paragraphs>39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HG丸ｺﾞｼｯｸM-PRO</vt:lpstr>
      <vt:lpstr>HG創英ﾌﾟﾚｾﾞﾝｽEB</vt:lpstr>
      <vt:lpstr>メイリオ</vt:lpstr>
      <vt:lpstr>Arial</vt:lpstr>
      <vt:lpstr>Times New Roman</vt:lpstr>
      <vt:lpstr>Trebuchet MS</vt:lpstr>
      <vt:lpstr>Wingdings 3</vt:lpstr>
      <vt:lpstr>ファセット</vt:lpstr>
      <vt:lpstr>地域交流センター（コミュニティセンター） 整備に係る企画提案募集</vt:lpstr>
      <vt:lpstr>１　募集期間</vt:lpstr>
      <vt:lpstr>４　参考資料</vt:lpstr>
      <vt:lpstr>PowerPoint プレゼンテーション</vt:lpstr>
    </vt:vector>
  </TitlesOfParts>
  <Company>和歌山市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(仮称)地域交流センター （コミュニティセンター）の 民間事業者参入に係る企画提案募集 </dc:title>
  <dc:creator>和歌山市</dc:creator>
  <cp:lastModifiedBy>和歌山市</cp:lastModifiedBy>
  <cp:revision>47</cp:revision>
  <cp:lastPrinted>2021-12-20T00:22:24Z</cp:lastPrinted>
  <dcterms:created xsi:type="dcterms:W3CDTF">2021-11-22T03:02:14Z</dcterms:created>
  <dcterms:modified xsi:type="dcterms:W3CDTF">2022-01-19T00:39:53Z</dcterms:modified>
</cp:coreProperties>
</file>