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Lst>
  <p:sldIdLst>
    <p:sldId id="256" r:id="rId2"/>
    <p:sldId id="257" r:id="rId3"/>
    <p:sldId id="258" r:id="rId4"/>
    <p:sldId id="284" r:id="rId5"/>
  </p:sldIdLst>
  <p:sldSz cx="6858000" cy="9906000" type="A4"/>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和歌山市" initials="w" lastIdx="1" clrIdx="0">
    <p:extLst>
      <p:ext uri="{19B8F6BF-5375-455C-9EA6-DF929625EA0E}">
        <p15:presenceInfo xmlns:p15="http://schemas.microsoft.com/office/powerpoint/2012/main" userId="和歌山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66"/>
    <a:srgbClr val="CC99FF"/>
    <a:srgbClr val="CCCCFF"/>
    <a:srgbClr val="FFCCFF"/>
    <a:srgbClr val="FF6600"/>
    <a:srgbClr val="FF66CC"/>
    <a:srgbClr val="66FF99"/>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044" y="-32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839822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2888999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3299563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2904258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1319221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4245136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3549906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3853465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79773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3070424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D8514E-C6EC-4A55-9D33-0B6FAAA1AEAB}"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132882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6D8514E-C6EC-4A55-9D33-0B6FAAA1AEAB}" type="datetimeFigureOut">
              <a:rPr kumimoji="1" lang="ja-JP" altLang="en-US" smtClean="0"/>
              <a:t>2025/3/28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CAFF9E2-95B1-44EC-A0E9-65B163113773}" type="slidenum">
              <a:rPr kumimoji="1" lang="ja-JP" altLang="en-US" smtClean="0"/>
              <a:t>‹#›</a:t>
            </a:fld>
            <a:endParaRPr kumimoji="1" lang="ja-JP" altLang="en-US"/>
          </a:p>
        </p:txBody>
      </p:sp>
    </p:spTree>
    <p:extLst>
      <p:ext uri="{BB962C8B-B14F-4D97-AF65-F5344CB8AC3E}">
        <p14:creationId xmlns:p14="http://schemas.microsoft.com/office/powerpoint/2010/main" val="403020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kiyataisaku@city.wakayama.lg.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447675" y="333375"/>
            <a:ext cx="5953125"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latin typeface="メイリオ" panose="020B0604030504040204" pitchFamily="50" charset="-128"/>
                <a:ea typeface="メイリオ" panose="020B0604030504040204" pitchFamily="50" charset="-128"/>
              </a:rPr>
              <a:t>和歌山市まちなかの空き家を活用した</a:t>
            </a:r>
            <a:endParaRPr kumimoji="1" lang="en-US" altLang="ja-JP" dirty="0">
              <a:solidFill>
                <a:sysClr val="windowText" lastClr="000000"/>
              </a:solidFill>
              <a:latin typeface="メイリオ" panose="020B0604030504040204" pitchFamily="50" charset="-128"/>
              <a:ea typeface="メイリオ" panose="020B0604030504040204" pitchFamily="50" charset="-128"/>
            </a:endParaRPr>
          </a:p>
          <a:p>
            <a:pPr algn="ctr"/>
            <a:r>
              <a:rPr kumimoji="1" lang="ja-JP" altLang="en-US" dirty="0">
                <a:solidFill>
                  <a:sysClr val="windowText" lastClr="000000"/>
                </a:solidFill>
                <a:latin typeface="メイリオ" panose="020B0604030504040204" pitchFamily="50" charset="-128"/>
                <a:ea typeface="メイリオ" panose="020B0604030504040204" pitchFamily="50" charset="-128"/>
              </a:rPr>
              <a:t>学生専用シェアハウスの整備に係る補助金交付事業</a:t>
            </a:r>
          </a:p>
        </p:txBody>
      </p:sp>
      <p:sp>
        <p:nvSpPr>
          <p:cNvPr id="6" name="テキスト ボックス 5"/>
          <p:cNvSpPr txBox="1"/>
          <p:nvPr/>
        </p:nvSpPr>
        <p:spPr>
          <a:xfrm>
            <a:off x="447673" y="1103475"/>
            <a:ext cx="5953125" cy="738664"/>
          </a:xfrm>
          <a:prstGeom prst="rect">
            <a:avLst/>
          </a:prstGeom>
          <a:noFill/>
        </p:spPr>
        <p:txBody>
          <a:bodyPr wrap="square" rtlCol="0">
            <a:spAutoFit/>
          </a:bodyPr>
          <a:lstStyle/>
          <a:p>
            <a:pPr>
              <a:lnSpc>
                <a:spcPct val="150000"/>
              </a:lnSpc>
            </a:pPr>
            <a:r>
              <a:rPr kumimoji="1" lang="ja-JP" altLang="en-US" sz="1400" dirty="0">
                <a:latin typeface="メイリオ" panose="020B0604030504040204" pitchFamily="50" charset="-128"/>
                <a:ea typeface="メイリオ" panose="020B0604030504040204" pitchFamily="50" charset="-128"/>
              </a:rPr>
              <a:t>まちなかの空き家を学生専用シェアハウスとして整備する場合、改修に経費の一部を補助します。</a:t>
            </a:r>
          </a:p>
        </p:txBody>
      </p:sp>
      <p:sp>
        <p:nvSpPr>
          <p:cNvPr id="8" name="角丸四角形 7"/>
          <p:cNvSpPr/>
          <p:nvPr/>
        </p:nvSpPr>
        <p:spPr>
          <a:xfrm>
            <a:off x="447673" y="2204872"/>
            <a:ext cx="5314951" cy="35930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latin typeface="メイリオ" panose="020B0604030504040204" pitchFamily="50" charset="-128"/>
                <a:ea typeface="メイリオ" panose="020B0604030504040204" pitchFamily="50" charset="-128"/>
              </a:rPr>
              <a:t>対象となる「まちなかの空き家を活用した学生専用シェアハウス」とは</a:t>
            </a:r>
            <a:endParaRPr kumimoji="1" lang="ja-JP" altLang="en-US" sz="1200" dirty="0">
              <a:solidFill>
                <a:sysClr val="windowText" lastClr="000000"/>
              </a:solidFill>
            </a:endParaRPr>
          </a:p>
        </p:txBody>
      </p:sp>
      <p:sp>
        <p:nvSpPr>
          <p:cNvPr id="9" name="角丸四角形吹き出し 8"/>
          <p:cNvSpPr/>
          <p:nvPr/>
        </p:nvSpPr>
        <p:spPr>
          <a:xfrm>
            <a:off x="521491" y="4292270"/>
            <a:ext cx="5881689" cy="378293"/>
          </a:xfrm>
          <a:prstGeom prst="wedgeRoundRectCallout">
            <a:avLst>
              <a:gd name="adj1" fmla="val 2954"/>
              <a:gd name="adj2" fmla="val -89219"/>
              <a:gd name="adj3" fmla="val 16667"/>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latin typeface="メイリオ" panose="020B0604030504040204" pitchFamily="50" charset="-128"/>
                <a:ea typeface="メイリオ" panose="020B0604030504040204" pitchFamily="50" charset="-128"/>
              </a:rPr>
              <a:t>事前に住宅政策課にてセーフティネット住宅としての登録を受ける必要があります。</a:t>
            </a:r>
          </a:p>
        </p:txBody>
      </p:sp>
      <p:sp>
        <p:nvSpPr>
          <p:cNvPr id="10" name="正方形/長方形 9"/>
          <p:cNvSpPr/>
          <p:nvPr/>
        </p:nvSpPr>
        <p:spPr>
          <a:xfrm>
            <a:off x="447673" y="7233232"/>
            <a:ext cx="6029326" cy="191862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kumimoji="1" lang="ja-JP" altLang="en-US" sz="1400" b="1" dirty="0">
                <a:solidFill>
                  <a:sysClr val="windowText" lastClr="000000"/>
                </a:solidFill>
                <a:latin typeface="メイリオ" panose="020B0604030504040204" pitchFamily="50" charset="-128"/>
                <a:ea typeface="メイリオ" panose="020B0604030504040204" pitchFamily="50" charset="-128"/>
              </a:rPr>
              <a:t>１．応募受付期間　</a:t>
            </a:r>
            <a:r>
              <a:rPr kumimoji="1" lang="ja-JP" altLang="en-US" sz="1400" b="1" u="sng" dirty="0" smtClean="0">
                <a:solidFill>
                  <a:sysClr val="windowText" lastClr="000000"/>
                </a:solidFill>
                <a:latin typeface="メイリオ" panose="020B0604030504040204" pitchFamily="50" charset="-128"/>
                <a:ea typeface="メイリオ" panose="020B0604030504040204" pitchFamily="50" charset="-128"/>
              </a:rPr>
              <a:t>令和７年</a:t>
            </a:r>
            <a:r>
              <a:rPr kumimoji="1" lang="ja-JP" altLang="en-US" sz="1400" b="1" u="sng" dirty="0">
                <a:solidFill>
                  <a:sysClr val="windowText" lastClr="000000"/>
                </a:solidFill>
                <a:latin typeface="メイリオ" panose="020B0604030504040204" pitchFamily="50" charset="-128"/>
                <a:ea typeface="メイリオ" panose="020B0604030504040204" pitchFamily="50" charset="-128"/>
              </a:rPr>
              <a:t>５月７日</a:t>
            </a:r>
            <a:r>
              <a:rPr kumimoji="1" lang="ja-JP" altLang="en-US" sz="1400" b="1" u="sng" dirty="0" smtClean="0">
                <a:solidFill>
                  <a:sysClr val="windowText" lastClr="000000"/>
                </a:solidFill>
                <a:latin typeface="メイリオ" panose="020B0604030504040204" pitchFamily="50" charset="-128"/>
                <a:ea typeface="メイリオ" panose="020B0604030504040204" pitchFamily="50" charset="-128"/>
              </a:rPr>
              <a:t>（水）</a:t>
            </a:r>
            <a:r>
              <a:rPr kumimoji="1" lang="ja-JP" altLang="en-US" sz="1400" b="1" u="sng" dirty="0">
                <a:solidFill>
                  <a:sysClr val="windowText" lastClr="000000"/>
                </a:solidFill>
                <a:latin typeface="メイリオ" panose="020B0604030504040204" pitchFamily="50" charset="-128"/>
                <a:ea typeface="メイリオ" panose="020B0604030504040204" pitchFamily="50" charset="-128"/>
              </a:rPr>
              <a:t>～</a:t>
            </a:r>
            <a:r>
              <a:rPr kumimoji="1" lang="ja-JP" altLang="en-US" sz="1400" b="1" u="sng" dirty="0" smtClean="0">
                <a:solidFill>
                  <a:sysClr val="windowText" lastClr="000000"/>
                </a:solidFill>
                <a:latin typeface="メイリオ" panose="020B0604030504040204" pitchFamily="50" charset="-128"/>
                <a:ea typeface="メイリオ" panose="020B0604030504040204" pitchFamily="50" charset="-128"/>
              </a:rPr>
              <a:t>６月６日</a:t>
            </a:r>
            <a:r>
              <a:rPr kumimoji="1" lang="ja-JP" altLang="en-US" sz="1400" b="1" u="sng" dirty="0">
                <a:solidFill>
                  <a:sysClr val="windowText" lastClr="000000"/>
                </a:solidFill>
                <a:latin typeface="メイリオ" panose="020B0604030504040204" pitchFamily="50" charset="-128"/>
                <a:ea typeface="メイリオ" panose="020B0604030504040204" pitchFamily="50" charset="-128"/>
              </a:rPr>
              <a:t>（金）</a:t>
            </a:r>
            <a:r>
              <a:rPr kumimoji="1" lang="en-US" altLang="ja-JP" sz="1400" b="1" u="sng" dirty="0">
                <a:solidFill>
                  <a:sysClr val="windowText" lastClr="000000"/>
                </a:solidFill>
                <a:latin typeface="メイリオ" panose="020B0604030504040204" pitchFamily="50" charset="-128"/>
                <a:ea typeface="メイリオ" panose="020B0604030504040204" pitchFamily="50" charset="-128"/>
              </a:rPr>
              <a:t>※</a:t>
            </a:r>
            <a:r>
              <a:rPr kumimoji="1" lang="ja-JP" altLang="en-US" sz="1400" b="1" u="sng" dirty="0">
                <a:solidFill>
                  <a:sysClr val="windowText" lastClr="000000"/>
                </a:solidFill>
                <a:latin typeface="メイリオ" panose="020B0604030504040204" pitchFamily="50" charset="-128"/>
                <a:ea typeface="メイリオ" panose="020B0604030504040204" pitchFamily="50" charset="-128"/>
              </a:rPr>
              <a:t>必着</a:t>
            </a:r>
            <a:endParaRPr kumimoji="1" lang="en-US" altLang="ja-JP" sz="1400" b="1" u="sng" dirty="0">
              <a:solidFill>
                <a:sysClr val="windowText" lastClr="000000"/>
              </a:solidFill>
              <a:latin typeface="メイリオ" panose="020B0604030504040204" pitchFamily="50" charset="-128"/>
              <a:ea typeface="メイリオ" panose="020B0604030504040204" pitchFamily="50" charset="-128"/>
            </a:endParaRPr>
          </a:p>
          <a:p>
            <a:pPr>
              <a:lnSpc>
                <a:spcPts val="1800"/>
              </a:lnSpc>
            </a:pPr>
            <a:r>
              <a:rPr kumimoji="1" lang="ja-JP" altLang="en-US" sz="1400" b="1" dirty="0">
                <a:solidFill>
                  <a:sysClr val="windowText" lastClr="000000"/>
                </a:solidFill>
                <a:latin typeface="メイリオ" panose="020B0604030504040204" pitchFamily="50" charset="-128"/>
                <a:ea typeface="メイリオ" panose="020B0604030504040204" pitchFamily="50" charset="-128"/>
              </a:rPr>
              <a:t>２．応募方法　</a:t>
            </a:r>
            <a:endParaRPr kumimoji="1" lang="en-US" altLang="ja-JP" sz="1400" b="1" dirty="0">
              <a:solidFill>
                <a:sysClr val="windowText" lastClr="000000"/>
              </a:solidFill>
              <a:latin typeface="メイリオ" panose="020B0604030504040204" pitchFamily="50" charset="-128"/>
              <a:ea typeface="メイリオ" panose="020B0604030504040204" pitchFamily="50" charset="-128"/>
            </a:endParaRPr>
          </a:p>
          <a:p>
            <a:pPr>
              <a:lnSpc>
                <a:spcPts val="1800"/>
              </a:lnSpc>
            </a:pPr>
            <a:r>
              <a:rPr kumimoji="1" lang="ja-JP" altLang="en-US" sz="1400" b="1" dirty="0">
                <a:solidFill>
                  <a:sysClr val="windowText" lastClr="000000"/>
                </a:solidFill>
                <a:latin typeface="メイリオ" panose="020B0604030504040204" pitchFamily="50" charset="-128"/>
                <a:ea typeface="メイリオ" panose="020B0604030504040204" pitchFamily="50" charset="-128"/>
              </a:rPr>
              <a:t>　　</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応募用紙に必要事項を記入のうえ、下記提出先までご提出ください。</a:t>
            </a:r>
            <a:endParaRPr kumimoji="1" lang="en-US" altLang="ja-JP" sz="1200" dirty="0">
              <a:solidFill>
                <a:sysClr val="windowText" lastClr="000000"/>
              </a:solidFill>
              <a:latin typeface="メイリオ" panose="020B0604030504040204" pitchFamily="50" charset="-128"/>
              <a:ea typeface="メイリオ" panose="020B0604030504040204" pitchFamily="50" charset="-128"/>
            </a:endParaRPr>
          </a:p>
          <a:p>
            <a:pPr>
              <a:lnSpc>
                <a:spcPts val="1800"/>
              </a:lnSpc>
            </a:pPr>
            <a:r>
              <a:rPr kumimoji="1" lang="ja-JP" altLang="en-US" sz="1400" b="1" dirty="0">
                <a:solidFill>
                  <a:sysClr val="windowText" lastClr="000000"/>
                </a:solidFill>
                <a:latin typeface="メイリオ" panose="020B0604030504040204" pitchFamily="50" charset="-128"/>
                <a:ea typeface="メイリオ" panose="020B0604030504040204" pitchFamily="50" charset="-128"/>
              </a:rPr>
              <a:t>３．提出先</a:t>
            </a:r>
            <a:endParaRPr kumimoji="1" lang="en-US" altLang="ja-JP" sz="1400" b="1" dirty="0">
              <a:solidFill>
                <a:sysClr val="windowText" lastClr="000000"/>
              </a:solidFill>
              <a:latin typeface="メイリオ" panose="020B0604030504040204" pitchFamily="50" charset="-128"/>
              <a:ea typeface="メイリオ" panose="020B0604030504040204" pitchFamily="50" charset="-128"/>
            </a:endParaRPr>
          </a:p>
          <a:p>
            <a:pPr>
              <a:lnSpc>
                <a:spcPts val="18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a:t>
            </a:r>
            <a:r>
              <a:rPr lang="en-US" altLang="ja-JP" sz="1100" dirty="0">
                <a:solidFill>
                  <a:schemeClr val="tx1"/>
                </a:solidFill>
              </a:rPr>
              <a:t>640-8511 </a:t>
            </a:r>
            <a:r>
              <a:rPr lang="ja-JP" altLang="en-US" sz="1100" dirty="0">
                <a:solidFill>
                  <a:schemeClr val="tx1"/>
                </a:solidFill>
              </a:rPr>
              <a:t>和歌山市七番丁</a:t>
            </a:r>
            <a:r>
              <a:rPr lang="en-US" altLang="ja-JP" sz="1100" dirty="0">
                <a:solidFill>
                  <a:schemeClr val="tx1"/>
                </a:solidFill>
              </a:rPr>
              <a:t>23</a:t>
            </a:r>
            <a:r>
              <a:rPr lang="ja-JP" altLang="en-US" sz="1100" dirty="0">
                <a:solidFill>
                  <a:schemeClr val="tx1"/>
                </a:solidFill>
              </a:rPr>
              <a:t>番地　</a:t>
            </a:r>
            <a:r>
              <a:rPr lang="ja-JP" altLang="en-US" sz="1000" dirty="0">
                <a:solidFill>
                  <a:schemeClr val="tx1"/>
                </a:solidFill>
              </a:rPr>
              <a:t>和歌山市役所都市建設局建築住宅部　</a:t>
            </a:r>
            <a:r>
              <a:rPr lang="ja-JP" altLang="en-US" sz="1000" dirty="0" smtClean="0">
                <a:solidFill>
                  <a:schemeClr val="tx1"/>
                </a:solidFill>
              </a:rPr>
              <a:t>耐震・空家</a:t>
            </a:r>
            <a:r>
              <a:rPr lang="ja-JP" altLang="en-US" sz="1000" dirty="0">
                <a:solidFill>
                  <a:schemeClr val="tx1"/>
                </a:solidFill>
              </a:rPr>
              <a:t>対策課宛て</a:t>
            </a:r>
            <a:endParaRPr lang="en-US" altLang="ja-JP" sz="1000" dirty="0">
              <a:solidFill>
                <a:schemeClr val="tx1"/>
              </a:solidFill>
            </a:endParaRPr>
          </a:p>
          <a:p>
            <a:pPr>
              <a:lnSpc>
                <a:spcPts val="1800"/>
              </a:lnSpc>
            </a:pPr>
            <a:r>
              <a:rPr kumimoji="1" lang="en-US" altLang="ja-JP" sz="1100" b="1" dirty="0">
                <a:solidFill>
                  <a:schemeClr val="tx1"/>
                </a:solidFill>
                <a:latin typeface="メイリオ" panose="020B0604030504040204" pitchFamily="50" charset="-128"/>
                <a:ea typeface="メイリオ" panose="020B0604030504040204" pitchFamily="50" charset="-128"/>
              </a:rPr>
              <a:t> </a:t>
            </a:r>
            <a:r>
              <a:rPr kumimoji="1" lang="ja-JP" altLang="en-US" sz="1100" b="1" dirty="0">
                <a:solidFill>
                  <a:schemeClr val="tx1"/>
                </a:solidFill>
                <a:latin typeface="メイリオ" panose="020B0604030504040204" pitchFamily="50" charset="-128"/>
                <a:ea typeface="メイリオ" panose="020B0604030504040204" pitchFamily="50" charset="-128"/>
              </a:rPr>
              <a:t>　</a:t>
            </a:r>
            <a:r>
              <a:rPr kumimoji="1" lang="ja-JP" altLang="en-US" sz="1100" b="1" dirty="0">
                <a:solidFill>
                  <a:sysClr val="windowText" lastClr="000000"/>
                </a:solidFill>
                <a:latin typeface="メイリオ" panose="020B0604030504040204" pitchFamily="50" charset="-128"/>
                <a:ea typeface="メイリオ" panose="020B0604030504040204" pitchFamily="50" charset="-128"/>
              </a:rPr>
              <a:t>☎</a:t>
            </a:r>
            <a:r>
              <a:rPr kumimoji="1" lang="en-US" altLang="ja-JP" sz="1100" b="1" dirty="0">
                <a:solidFill>
                  <a:sysClr val="windowText" lastClr="000000"/>
                </a:solidFill>
                <a:latin typeface="メイリオ" panose="020B0604030504040204" pitchFamily="50" charset="-128"/>
                <a:ea typeface="メイリオ" panose="020B0604030504040204" pitchFamily="50" charset="-128"/>
              </a:rPr>
              <a:t>073</a:t>
            </a:r>
            <a:r>
              <a:rPr kumimoji="1" lang="ja-JP" altLang="en-US" sz="1100" b="1" dirty="0">
                <a:solidFill>
                  <a:sysClr val="windowText" lastClr="000000"/>
                </a:solidFill>
                <a:latin typeface="メイリオ" panose="020B0604030504040204" pitchFamily="50" charset="-128"/>
                <a:ea typeface="メイリオ" panose="020B0604030504040204" pitchFamily="50" charset="-128"/>
              </a:rPr>
              <a:t>－</a:t>
            </a:r>
            <a:r>
              <a:rPr kumimoji="1" lang="en-US" altLang="ja-JP" sz="1100" b="1" dirty="0">
                <a:solidFill>
                  <a:sysClr val="windowText" lastClr="000000"/>
                </a:solidFill>
                <a:latin typeface="メイリオ" panose="020B0604030504040204" pitchFamily="50" charset="-128"/>
                <a:ea typeface="メイリオ" panose="020B0604030504040204" pitchFamily="50" charset="-128"/>
              </a:rPr>
              <a:t>435-1091</a:t>
            </a:r>
            <a:r>
              <a:rPr kumimoji="1" lang="ja-JP" altLang="en-US" sz="1100" b="1" dirty="0">
                <a:solidFill>
                  <a:sysClr val="windowText" lastClr="000000"/>
                </a:solidFill>
                <a:latin typeface="メイリオ" panose="020B0604030504040204" pitchFamily="50" charset="-128"/>
                <a:ea typeface="メイリオ" panose="020B0604030504040204" pitchFamily="50" charset="-128"/>
              </a:rPr>
              <a:t>　　　</a:t>
            </a:r>
            <a:r>
              <a:rPr kumimoji="1" lang="en-US" altLang="ja-JP" sz="1100" b="1" dirty="0">
                <a:solidFill>
                  <a:sysClr val="windowText" lastClr="000000"/>
                </a:solidFill>
                <a:latin typeface="メイリオ" panose="020B0604030504040204" pitchFamily="50" charset="-128"/>
                <a:ea typeface="メイリオ" panose="020B0604030504040204" pitchFamily="50" charset="-128"/>
              </a:rPr>
              <a:t>FAX</a:t>
            </a:r>
            <a:r>
              <a:rPr kumimoji="1" lang="ja-JP" altLang="en-US" sz="1100" b="1" dirty="0">
                <a:solidFill>
                  <a:sysClr val="windowText" lastClr="000000"/>
                </a:solidFill>
                <a:latin typeface="メイリオ" panose="020B0604030504040204" pitchFamily="50" charset="-128"/>
                <a:ea typeface="メイリオ" panose="020B0604030504040204" pitchFamily="50" charset="-128"/>
              </a:rPr>
              <a:t>：</a:t>
            </a:r>
            <a:r>
              <a:rPr kumimoji="1" lang="en-US" altLang="ja-JP" sz="1100" b="1" dirty="0">
                <a:solidFill>
                  <a:sysClr val="windowText" lastClr="000000"/>
                </a:solidFill>
                <a:latin typeface="メイリオ" panose="020B0604030504040204" pitchFamily="50" charset="-128"/>
                <a:ea typeface="メイリオ" panose="020B0604030504040204" pitchFamily="50" charset="-128"/>
              </a:rPr>
              <a:t>073-435-1277</a:t>
            </a:r>
          </a:p>
          <a:p>
            <a:pPr>
              <a:lnSpc>
                <a:spcPts val="1800"/>
              </a:lnSpc>
            </a:pPr>
            <a:r>
              <a:rPr kumimoji="1" lang="ja-JP" altLang="en-US" sz="1100" b="1" dirty="0">
                <a:solidFill>
                  <a:sysClr val="windowText" lastClr="000000"/>
                </a:solidFill>
                <a:latin typeface="メイリオ" panose="020B0604030504040204" pitchFamily="50" charset="-128"/>
                <a:ea typeface="メイリオ" panose="020B0604030504040204" pitchFamily="50" charset="-128"/>
              </a:rPr>
              <a:t>　　</a:t>
            </a:r>
            <a:r>
              <a:rPr kumimoji="1" lang="en-US" altLang="ja-JP" sz="1100" b="1" dirty="0">
                <a:solidFill>
                  <a:sysClr val="windowText" lastClr="000000"/>
                </a:solidFill>
                <a:latin typeface="メイリオ" panose="020B0604030504040204" pitchFamily="50" charset="-128"/>
                <a:ea typeface="メイリオ" panose="020B0604030504040204" pitchFamily="50" charset="-128"/>
              </a:rPr>
              <a:t>e-mail</a:t>
            </a:r>
            <a:r>
              <a:rPr kumimoji="1" lang="ja-JP" altLang="en-US" sz="1100" b="1" dirty="0">
                <a:solidFill>
                  <a:sysClr val="windowText" lastClr="000000"/>
                </a:solidFill>
                <a:latin typeface="メイリオ" panose="020B0604030504040204" pitchFamily="50" charset="-128"/>
                <a:ea typeface="メイリオ" panose="020B0604030504040204" pitchFamily="50" charset="-128"/>
              </a:rPr>
              <a:t>：</a:t>
            </a:r>
            <a:r>
              <a:rPr kumimoji="1" lang="en-US" altLang="ja-JP" sz="1100" b="1" dirty="0">
                <a:solidFill>
                  <a:sysClr val="windowText" lastClr="000000"/>
                </a:solidFill>
                <a:latin typeface="メイリオ" panose="020B0604030504040204" pitchFamily="50" charset="-128"/>
                <a:ea typeface="メイリオ" panose="020B0604030504040204" pitchFamily="50" charset="-128"/>
                <a:hlinkClick r:id="rId2"/>
              </a:rPr>
              <a:t>akiyataisaku@city.wakayama.lg.jp</a:t>
            </a:r>
            <a:endParaRPr kumimoji="1" lang="en-US" altLang="ja-JP" sz="1100" b="1" dirty="0">
              <a:solidFill>
                <a:sysClr val="windowText" lastClr="000000"/>
              </a:solidFill>
              <a:latin typeface="メイリオ" panose="020B0604030504040204" pitchFamily="50" charset="-128"/>
              <a:ea typeface="メイリオ" panose="020B0604030504040204" pitchFamily="50" charset="-128"/>
            </a:endParaRPr>
          </a:p>
          <a:p>
            <a:pPr>
              <a:lnSpc>
                <a:spcPts val="1800"/>
              </a:lnSpc>
            </a:pPr>
            <a:r>
              <a:rPr kumimoji="1" lang="ja-JP" altLang="en-US" sz="1100" b="1" dirty="0">
                <a:solidFill>
                  <a:sysClr val="windowText" lastClr="000000"/>
                </a:solidFill>
                <a:latin typeface="メイリオ" panose="020B0604030504040204" pitchFamily="50" charset="-128"/>
                <a:ea typeface="メイリオ" panose="020B0604030504040204" pitchFamily="50" charset="-128"/>
              </a:rPr>
              <a:t>　</a:t>
            </a:r>
            <a:r>
              <a:rPr kumimoji="1" lang="en-US" altLang="ja-JP" sz="1100" b="1" dirty="0">
                <a:solidFill>
                  <a:sysClr val="windowText" lastClr="000000"/>
                </a:solidFill>
                <a:latin typeface="メイリオ" panose="020B0604030504040204" pitchFamily="50" charset="-128"/>
                <a:ea typeface="メイリオ" panose="020B0604030504040204" pitchFamily="50" charset="-128"/>
              </a:rPr>
              <a:t>※</a:t>
            </a:r>
            <a:r>
              <a:rPr kumimoji="1" lang="ja-JP" altLang="en-US" sz="1100" b="1" dirty="0">
                <a:solidFill>
                  <a:sysClr val="windowText" lastClr="000000"/>
                </a:solidFill>
                <a:latin typeface="メイリオ" panose="020B0604030504040204" pitchFamily="50" charset="-128"/>
                <a:ea typeface="メイリオ" panose="020B0604030504040204" pitchFamily="50" charset="-128"/>
              </a:rPr>
              <a:t>必ず電話で送達確認を行ってください。</a:t>
            </a:r>
            <a:endParaRPr kumimoji="1" lang="en-US" altLang="ja-JP" sz="1400" b="1" dirty="0">
              <a:solidFill>
                <a:sysClr val="windowText" lastClr="000000"/>
              </a:solidFill>
              <a:latin typeface="メイリオ" panose="020B0604030504040204" pitchFamily="50" charset="-128"/>
              <a:ea typeface="メイリオ" panose="020B0604030504040204" pitchFamily="50" charset="-128"/>
            </a:endParaRPr>
          </a:p>
        </p:txBody>
      </p:sp>
      <p:sp>
        <p:nvSpPr>
          <p:cNvPr id="11" name="角丸四角形 10"/>
          <p:cNvSpPr/>
          <p:nvPr/>
        </p:nvSpPr>
        <p:spPr>
          <a:xfrm>
            <a:off x="352866" y="9200725"/>
            <a:ext cx="6280848" cy="642559"/>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t>T</a:t>
            </a:r>
            <a:r>
              <a:rPr kumimoji="1" lang="ja-JP" altLang="en-US" sz="1600" b="1" dirty="0">
                <a:solidFill>
                  <a:sysClr val="windowText" lastClr="000000"/>
                </a:solidFill>
                <a:latin typeface="メイリオ" panose="020B0604030504040204" pitchFamily="50" charset="-128"/>
                <a:ea typeface="メイリオ" panose="020B0604030504040204" pitchFamily="50" charset="-128"/>
              </a:rPr>
              <a:t>問合先</a:t>
            </a:r>
            <a:endParaRPr kumimoji="1" lang="en-US" altLang="ja-JP" sz="1600" b="1" dirty="0">
              <a:solidFill>
                <a:sysClr val="windowText" lastClr="000000"/>
              </a:solidFill>
              <a:latin typeface="メイリオ" panose="020B0604030504040204" pitchFamily="50" charset="-128"/>
              <a:ea typeface="メイリオ" panose="020B0604030504040204" pitchFamily="50" charset="-128"/>
            </a:endParaRPr>
          </a:p>
          <a:p>
            <a:r>
              <a:rPr kumimoji="1" lang="ja-JP" altLang="en-US" sz="1600" b="1" dirty="0">
                <a:solidFill>
                  <a:sysClr val="windowText" lastClr="000000"/>
                </a:solidFill>
                <a:latin typeface="メイリオ" panose="020B0604030504040204" pitchFamily="50" charset="-128"/>
                <a:ea typeface="メイリオ" panose="020B0604030504040204" pitchFamily="50" charset="-128"/>
              </a:rPr>
              <a:t>　</a:t>
            </a:r>
            <a:r>
              <a:rPr kumimoji="1" lang="ja-JP" altLang="en-US" sz="1600" b="1" dirty="0" smtClean="0">
                <a:solidFill>
                  <a:sysClr val="windowText" lastClr="000000"/>
                </a:solidFill>
                <a:latin typeface="メイリオ" panose="020B0604030504040204" pitchFamily="50" charset="-128"/>
                <a:ea typeface="メイリオ" panose="020B0604030504040204" pitchFamily="50" charset="-128"/>
              </a:rPr>
              <a:t>和歌山市耐震・空家</a:t>
            </a:r>
            <a:r>
              <a:rPr kumimoji="1" lang="ja-JP" altLang="en-US" sz="1600" b="1" dirty="0">
                <a:solidFill>
                  <a:sysClr val="windowText" lastClr="000000"/>
                </a:solidFill>
                <a:latin typeface="メイリオ" panose="020B0604030504040204" pitchFamily="50" charset="-128"/>
                <a:ea typeface="メイリオ" panose="020B0604030504040204" pitchFamily="50" charset="-128"/>
              </a:rPr>
              <a:t>対策課（本庁舎８階）☎</a:t>
            </a:r>
            <a:r>
              <a:rPr kumimoji="1" lang="en-US" altLang="ja-JP" sz="1600" b="1" dirty="0">
                <a:solidFill>
                  <a:sysClr val="windowText" lastClr="000000"/>
                </a:solidFill>
                <a:latin typeface="メイリオ" panose="020B0604030504040204" pitchFamily="50" charset="-128"/>
                <a:ea typeface="メイリオ" panose="020B0604030504040204" pitchFamily="50" charset="-128"/>
              </a:rPr>
              <a:t>073</a:t>
            </a:r>
            <a:r>
              <a:rPr kumimoji="1" lang="ja-JP" altLang="en-US" sz="1600" b="1" dirty="0">
                <a:solidFill>
                  <a:sysClr val="windowText" lastClr="000000"/>
                </a:solidFill>
                <a:latin typeface="メイリオ" panose="020B0604030504040204" pitchFamily="50" charset="-128"/>
                <a:ea typeface="メイリオ" panose="020B0604030504040204" pitchFamily="50" charset="-128"/>
              </a:rPr>
              <a:t>－</a:t>
            </a:r>
            <a:r>
              <a:rPr kumimoji="1" lang="en-US" altLang="ja-JP" sz="1600" b="1" dirty="0">
                <a:solidFill>
                  <a:sysClr val="windowText" lastClr="000000"/>
                </a:solidFill>
                <a:latin typeface="メイリオ" panose="020B0604030504040204" pitchFamily="50" charset="-128"/>
                <a:ea typeface="メイリオ" panose="020B0604030504040204" pitchFamily="50" charset="-128"/>
              </a:rPr>
              <a:t>435-1091</a:t>
            </a:r>
            <a:endParaRPr kumimoji="1" lang="ja-JP" altLang="en-US" sz="1600" b="1" dirty="0">
              <a:solidFill>
                <a:sysClr val="windowText" lastClr="000000"/>
              </a:solidFill>
              <a:latin typeface="メイリオ" panose="020B0604030504040204" pitchFamily="50" charset="-128"/>
              <a:ea typeface="メイリオ" panose="020B0604030504040204" pitchFamily="50" charset="-128"/>
            </a:endParaRPr>
          </a:p>
        </p:txBody>
      </p:sp>
      <p:sp>
        <p:nvSpPr>
          <p:cNvPr id="12" name="角丸四角形 11"/>
          <p:cNvSpPr/>
          <p:nvPr/>
        </p:nvSpPr>
        <p:spPr>
          <a:xfrm>
            <a:off x="438148" y="1845290"/>
            <a:ext cx="1119190" cy="26474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latin typeface="メイリオ" panose="020B0604030504040204" pitchFamily="50" charset="-128"/>
                <a:ea typeface="メイリオ" panose="020B0604030504040204" pitchFamily="50" charset="-128"/>
              </a:rPr>
              <a:t>目的</a:t>
            </a:r>
            <a:endParaRPr kumimoji="1" lang="ja-JP" altLang="en-US" sz="1200" dirty="0">
              <a:solidFill>
                <a:sysClr val="windowText" lastClr="000000"/>
              </a:solidFill>
            </a:endParaRPr>
          </a:p>
        </p:txBody>
      </p:sp>
      <p:sp>
        <p:nvSpPr>
          <p:cNvPr id="2" name="テキスト ボックス 1"/>
          <p:cNvSpPr txBox="1"/>
          <p:nvPr/>
        </p:nvSpPr>
        <p:spPr>
          <a:xfrm>
            <a:off x="1678782" y="1861931"/>
            <a:ext cx="5962650" cy="430887"/>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●まちなかの空き家の活用●学生のまちなかへの移住促進</a:t>
            </a:r>
            <a:endParaRPr kumimoji="1" lang="en-US" altLang="ja-JP" sz="1100" dirty="0">
              <a:latin typeface="メイリオ" panose="020B0604030504040204" pitchFamily="50" charset="-128"/>
              <a:ea typeface="メイリオ" panose="020B0604030504040204" pitchFamily="50" charset="-128"/>
            </a:endParaRPr>
          </a:p>
          <a:p>
            <a:endParaRPr kumimoji="1" lang="ja-JP" altLang="en-US" sz="1100" dirty="0"/>
          </a:p>
        </p:txBody>
      </p:sp>
      <p:sp>
        <p:nvSpPr>
          <p:cNvPr id="3" name="楕円 2"/>
          <p:cNvSpPr/>
          <p:nvPr/>
        </p:nvSpPr>
        <p:spPr>
          <a:xfrm>
            <a:off x="404810" y="2658261"/>
            <a:ext cx="1119190" cy="448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rPr>
              <a:t>まちなか</a:t>
            </a:r>
          </a:p>
        </p:txBody>
      </p:sp>
      <p:sp>
        <p:nvSpPr>
          <p:cNvPr id="13" name="正方形/長方形 12"/>
          <p:cNvSpPr/>
          <p:nvPr/>
        </p:nvSpPr>
        <p:spPr>
          <a:xfrm>
            <a:off x="1321599" y="2638037"/>
            <a:ext cx="5143499" cy="57775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　　本町、城北、大新、雄湊等の中心市街地を中心としたまちなか５大学から</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半径１キロメートル以内の範囲（紀の川以北を除く。）</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14" name="楕円 13"/>
          <p:cNvSpPr/>
          <p:nvPr/>
        </p:nvSpPr>
        <p:spPr>
          <a:xfrm>
            <a:off x="404810" y="3272995"/>
            <a:ext cx="1119190" cy="448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rPr>
              <a:t>空き家</a:t>
            </a:r>
          </a:p>
        </p:txBody>
      </p:sp>
      <p:sp>
        <p:nvSpPr>
          <p:cNvPr id="15" name="正方形/長方形 14"/>
          <p:cNvSpPr/>
          <p:nvPr/>
        </p:nvSpPr>
        <p:spPr>
          <a:xfrm>
            <a:off x="519109" y="3487513"/>
            <a:ext cx="5881689" cy="119010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100" dirty="0">
                <a:solidFill>
                  <a:schemeClr val="tx1"/>
                </a:solidFill>
                <a:latin typeface="メイリオ" panose="020B0604030504040204" pitchFamily="50" charset="-128"/>
                <a:ea typeface="メイリオ" panose="020B0604030504040204" pitchFamily="50" charset="-128"/>
              </a:rPr>
              <a:t>使</a:t>
            </a:r>
            <a:r>
              <a:rPr kumimoji="1" lang="ja-JP" altLang="ja-JP" sz="1100" dirty="0">
                <a:solidFill>
                  <a:schemeClr val="tx1"/>
                </a:solidFill>
                <a:latin typeface="メイリオ" panose="020B0604030504040204" pitchFamily="50" charset="-128"/>
                <a:ea typeface="メイリオ" panose="020B0604030504040204" pitchFamily="50" charset="-128"/>
              </a:rPr>
              <a:t>用がなされていないことが常態である</a:t>
            </a:r>
            <a:r>
              <a:rPr kumimoji="1" lang="ja-JP" altLang="en-US" sz="1100" dirty="0">
                <a:solidFill>
                  <a:schemeClr val="tx1"/>
                </a:solidFill>
                <a:latin typeface="メイリオ" panose="020B0604030504040204" pitchFamily="50" charset="-128"/>
                <a:ea typeface="メイリオ" panose="020B0604030504040204" pitchFamily="50" charset="-128"/>
              </a:rPr>
              <a:t>住宅等（共同住宅等の空室も可）で、</a:t>
            </a:r>
            <a:r>
              <a:rPr kumimoji="1" lang="ja-JP" altLang="en-US" sz="1100" u="sng" dirty="0">
                <a:solidFill>
                  <a:schemeClr val="tx1"/>
                </a:solidFill>
                <a:latin typeface="メイリオ" panose="020B0604030504040204" pitchFamily="50" charset="-128"/>
                <a:ea typeface="メイリオ" panose="020B0604030504040204" pitchFamily="50" charset="-128"/>
              </a:rPr>
              <a:t>学生専用のセーフティネット住宅として</a:t>
            </a:r>
            <a:r>
              <a:rPr kumimoji="1" lang="ja-JP" altLang="ja-JP" sz="1100" u="sng" dirty="0">
                <a:solidFill>
                  <a:schemeClr val="tx1"/>
                </a:solidFill>
                <a:latin typeface="メイリオ" panose="020B0604030504040204" pitchFamily="50" charset="-128"/>
                <a:ea typeface="メイリオ" panose="020B0604030504040204" pitchFamily="50" charset="-128"/>
              </a:rPr>
              <a:t>登録を受けた</a:t>
            </a:r>
            <a:r>
              <a:rPr kumimoji="1" lang="ja-JP" altLang="en-US" sz="1100" u="sng" dirty="0">
                <a:solidFill>
                  <a:schemeClr val="tx1"/>
                </a:solidFill>
                <a:latin typeface="メイリオ" panose="020B0604030504040204" pitchFamily="50" charset="-128"/>
                <a:ea typeface="メイリオ" panose="020B0604030504040204" pitchFamily="50" charset="-128"/>
              </a:rPr>
              <a:t>もの</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endParaRPr kumimoji="1" lang="ja-JP" altLang="en-US" dirty="0">
              <a:solidFill>
                <a:schemeClr val="tx1"/>
              </a:solidFill>
            </a:endParaRPr>
          </a:p>
        </p:txBody>
      </p:sp>
      <p:sp>
        <p:nvSpPr>
          <p:cNvPr id="16" name="楕円 15"/>
          <p:cNvSpPr/>
          <p:nvPr/>
        </p:nvSpPr>
        <p:spPr>
          <a:xfrm>
            <a:off x="435765" y="4780167"/>
            <a:ext cx="1162053" cy="448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rPr>
              <a:t>学生</a:t>
            </a:r>
          </a:p>
        </p:txBody>
      </p:sp>
      <p:sp>
        <p:nvSpPr>
          <p:cNvPr id="18" name="正方形/長方形 17"/>
          <p:cNvSpPr/>
          <p:nvPr/>
        </p:nvSpPr>
        <p:spPr>
          <a:xfrm>
            <a:off x="538158" y="4802608"/>
            <a:ext cx="5881688" cy="44809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　　　　　　　　市内の</a:t>
            </a:r>
            <a:r>
              <a:rPr kumimoji="1" lang="ja-JP" altLang="ja-JP" sz="1100" dirty="0">
                <a:solidFill>
                  <a:schemeClr val="tx1"/>
                </a:solidFill>
                <a:latin typeface="メイリオ" panose="020B0604030504040204" pitchFamily="50" charset="-128"/>
                <a:ea typeface="メイリオ" panose="020B0604030504040204" pitchFamily="50" charset="-128"/>
              </a:rPr>
              <a:t>大学</a:t>
            </a:r>
            <a:r>
              <a:rPr kumimoji="1" lang="ja-JP" altLang="en-US" sz="1100" dirty="0">
                <a:solidFill>
                  <a:schemeClr val="tx1"/>
                </a:solidFill>
                <a:latin typeface="メイリオ" panose="020B0604030504040204" pitchFamily="50" charset="-128"/>
                <a:ea typeface="メイリオ" panose="020B0604030504040204" pitchFamily="50" charset="-128"/>
              </a:rPr>
              <a:t>及び</a:t>
            </a:r>
            <a:r>
              <a:rPr kumimoji="1" lang="ja-JP" altLang="ja-JP" sz="1100" dirty="0">
                <a:solidFill>
                  <a:schemeClr val="tx1"/>
                </a:solidFill>
                <a:latin typeface="メイリオ" panose="020B0604030504040204" pitchFamily="50" charset="-128"/>
                <a:ea typeface="メイリオ" panose="020B0604030504040204" pitchFamily="50" charset="-128"/>
              </a:rPr>
              <a:t>専修学校の専門課程に在学する者</a:t>
            </a:r>
            <a:r>
              <a:rPr kumimoji="1" lang="ja-JP" altLang="en-US" sz="1100" dirty="0">
                <a:solidFill>
                  <a:schemeClr val="tx1"/>
                </a:solidFill>
                <a:latin typeface="メイリオ" panose="020B0604030504040204" pitchFamily="50" charset="-128"/>
                <a:ea typeface="メイリオ" panose="020B0604030504040204" pitchFamily="50" charset="-128"/>
              </a:rPr>
              <a:t>　</a:t>
            </a:r>
            <a:endParaRPr kumimoji="1" lang="ja-JP" altLang="en-US" sz="1100" dirty="0">
              <a:solidFill>
                <a:schemeClr val="tx1"/>
              </a:solidFill>
            </a:endParaRPr>
          </a:p>
        </p:txBody>
      </p:sp>
      <p:sp>
        <p:nvSpPr>
          <p:cNvPr id="19" name="楕円 18"/>
          <p:cNvSpPr/>
          <p:nvPr/>
        </p:nvSpPr>
        <p:spPr>
          <a:xfrm>
            <a:off x="447673" y="5366794"/>
            <a:ext cx="1557341" cy="278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rPr>
              <a:t>シェアハウス</a:t>
            </a:r>
          </a:p>
        </p:txBody>
      </p:sp>
      <p:sp>
        <p:nvSpPr>
          <p:cNvPr id="20" name="正方形/長方形 19"/>
          <p:cNvSpPr/>
          <p:nvPr/>
        </p:nvSpPr>
        <p:spPr>
          <a:xfrm>
            <a:off x="566734" y="5384652"/>
            <a:ext cx="5853112" cy="81003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　　　</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入居</a:t>
            </a:r>
            <a:r>
              <a:rPr kumimoji="1" lang="ja-JP" altLang="ja-JP" sz="1100" dirty="0">
                <a:solidFill>
                  <a:schemeClr val="tx1"/>
                </a:solidFill>
                <a:latin typeface="メイリオ" panose="020B0604030504040204" pitchFamily="50" charset="-128"/>
                <a:ea typeface="メイリオ" panose="020B0604030504040204" pitchFamily="50" charset="-128"/>
              </a:rPr>
              <a:t>者専用の</a:t>
            </a:r>
            <a:r>
              <a:rPr kumimoji="1" lang="ja-JP" altLang="en-US" sz="1100" dirty="0">
                <a:solidFill>
                  <a:schemeClr val="tx1"/>
                </a:solidFill>
                <a:latin typeface="メイリオ" panose="020B0604030504040204" pitchFamily="50" charset="-128"/>
                <a:ea typeface="メイリオ" panose="020B0604030504040204" pitchFamily="50" charset="-128"/>
              </a:rPr>
              <a:t>２</a:t>
            </a:r>
            <a:r>
              <a:rPr kumimoji="1" lang="ja-JP" altLang="ja-JP" sz="1100" dirty="0">
                <a:solidFill>
                  <a:schemeClr val="tx1"/>
                </a:solidFill>
                <a:latin typeface="メイリオ" panose="020B0604030504040204" pitchFamily="50" charset="-128"/>
                <a:ea typeface="メイリオ" panose="020B0604030504040204" pitchFamily="50" charset="-128"/>
              </a:rPr>
              <a:t>室以上の個室及び入居者共用のリビング、台所、浴室、トイレ、洗面所等から構成された共同居住型賃貸住宅</a:t>
            </a:r>
            <a:endParaRPr kumimoji="1" lang="ja-JP" altLang="en-US" sz="1100" dirty="0">
              <a:solidFill>
                <a:schemeClr val="tx1"/>
              </a:solidFill>
            </a:endParaRPr>
          </a:p>
        </p:txBody>
      </p:sp>
      <p:sp>
        <p:nvSpPr>
          <p:cNvPr id="22" name="テキスト ボックス 21">
            <a:extLst>
              <a:ext uri="{FF2B5EF4-FFF2-40B4-BE49-F238E27FC236}">
                <a16:creationId xmlns:a16="http://schemas.microsoft.com/office/drawing/2014/main" id="{B405DAD0-460B-4F64-84A3-B565118696C3}"/>
              </a:ext>
            </a:extLst>
          </p:cNvPr>
          <p:cNvSpPr txBox="1"/>
          <p:nvPr/>
        </p:nvSpPr>
        <p:spPr>
          <a:xfrm>
            <a:off x="447673" y="6287339"/>
            <a:ext cx="6029326" cy="646331"/>
          </a:xfrm>
          <a:prstGeom prst="rect">
            <a:avLst/>
          </a:prstGeom>
          <a:noFill/>
        </p:spPr>
        <p:txBody>
          <a:bodyPr wrap="square" rtlCol="0">
            <a:spAutoFit/>
          </a:bodyPr>
          <a:lstStyle/>
          <a:p>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注意事項</a:t>
            </a:r>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〇改修後のシェアハウスは耐震性を確保する必要があります。</a:t>
            </a:r>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〇シェアハウスの入居者１人につき、家賃を</a:t>
            </a:r>
            <a:r>
              <a:rPr kumimoji="1" lang="en-US" altLang="ja-JP" sz="1200" b="1" dirty="0">
                <a:latin typeface="メイリオ" panose="020B0604030504040204" pitchFamily="50" charset="-128"/>
                <a:ea typeface="メイリオ" panose="020B0604030504040204" pitchFamily="50" charset="-128"/>
              </a:rPr>
              <a:t>3</a:t>
            </a:r>
            <a:r>
              <a:rPr kumimoji="1" lang="ja-JP" altLang="en-US" sz="1200" b="1" dirty="0">
                <a:latin typeface="メイリオ" panose="020B0604030504040204" pitchFamily="50" charset="-128"/>
                <a:ea typeface="メイリオ" panose="020B0604030504040204" pitchFamily="50" charset="-128"/>
              </a:rPr>
              <a:t>万円以下で設定する必要があります。</a:t>
            </a:r>
          </a:p>
        </p:txBody>
      </p:sp>
      <p:pic>
        <p:nvPicPr>
          <p:cNvPr id="7" name="図 6">
            <a:extLst>
              <a:ext uri="{FF2B5EF4-FFF2-40B4-BE49-F238E27FC236}">
                <a16:creationId xmlns:a16="http://schemas.microsoft.com/office/drawing/2014/main" id="{14C6396E-C537-4D7D-B819-7DE3955B16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63500" y="1510952"/>
            <a:ext cx="1065022" cy="993133"/>
          </a:xfrm>
          <a:prstGeom prst="rect">
            <a:avLst/>
          </a:prstGeom>
        </p:spPr>
      </p:pic>
    </p:spTree>
    <p:extLst>
      <p:ext uri="{BB962C8B-B14F-4D97-AF65-F5344CB8AC3E}">
        <p14:creationId xmlns:p14="http://schemas.microsoft.com/office/powerpoint/2010/main" val="414169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371475" y="188403"/>
            <a:ext cx="5772150" cy="342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１　補助金交付件数</a:t>
            </a:r>
          </a:p>
        </p:txBody>
      </p:sp>
      <p:sp>
        <p:nvSpPr>
          <p:cNvPr id="3" name="テキスト ボックス 2"/>
          <p:cNvSpPr txBox="1"/>
          <p:nvPr/>
        </p:nvSpPr>
        <p:spPr>
          <a:xfrm>
            <a:off x="371475" y="534637"/>
            <a:ext cx="5772150" cy="923330"/>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３室分</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１軒のシェアハウスで、入居者専用個室３室以上を整備する場合には、補助金の枠は１件となります。</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応募多数の場合、１次選定の書類審査後、２次選定を経て交付決定を行います。</a:t>
            </a:r>
            <a:r>
              <a:rPr kumimoji="1" lang="ja-JP" altLang="en-US" dirty="0"/>
              <a:t>　</a:t>
            </a:r>
          </a:p>
        </p:txBody>
      </p:sp>
      <p:sp>
        <p:nvSpPr>
          <p:cNvPr id="4" name="角丸四角形 3"/>
          <p:cNvSpPr/>
          <p:nvPr/>
        </p:nvSpPr>
        <p:spPr>
          <a:xfrm>
            <a:off x="371475" y="1498739"/>
            <a:ext cx="5772150" cy="342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２　補助金額</a:t>
            </a:r>
          </a:p>
        </p:txBody>
      </p:sp>
      <p:sp>
        <p:nvSpPr>
          <p:cNvPr id="5" name="テキスト ボックス 4"/>
          <p:cNvSpPr txBox="1"/>
          <p:nvPr/>
        </p:nvSpPr>
        <p:spPr>
          <a:xfrm>
            <a:off x="371475" y="1928875"/>
            <a:ext cx="5772150" cy="461665"/>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補助対象経費の合計額の２／３（上限４５０万円、整備する入居者専用個室１室当たりの限度額は１５０万円）</a:t>
            </a:r>
          </a:p>
        </p:txBody>
      </p:sp>
      <p:sp>
        <p:nvSpPr>
          <p:cNvPr id="6" name="角丸四角形 5"/>
          <p:cNvSpPr/>
          <p:nvPr/>
        </p:nvSpPr>
        <p:spPr>
          <a:xfrm>
            <a:off x="371475" y="2500923"/>
            <a:ext cx="5772150" cy="342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３　補助金の対象となる改修事業、工事</a:t>
            </a:r>
          </a:p>
        </p:txBody>
      </p:sp>
      <p:sp>
        <p:nvSpPr>
          <p:cNvPr id="7" name="テキスト ボックス 6"/>
          <p:cNvSpPr txBox="1"/>
          <p:nvPr/>
        </p:nvSpPr>
        <p:spPr>
          <a:xfrm>
            <a:off x="371475" y="2914128"/>
            <a:ext cx="5772150" cy="461665"/>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まちなかの空き家を学生専用シェアハウスとして改修する事業に係る工事で、交付決定後に実施し、年度内に完了するもの</a:t>
            </a:r>
            <a:endParaRPr kumimoji="1" lang="en-US" altLang="ja-JP" sz="1200" dirty="0">
              <a:latin typeface="メイリオ" panose="020B0604030504040204" pitchFamily="50" charset="-128"/>
              <a:ea typeface="メイリオ" panose="020B0604030504040204" pitchFamily="50" charset="-128"/>
            </a:endParaRPr>
          </a:p>
        </p:txBody>
      </p:sp>
      <p:sp>
        <p:nvSpPr>
          <p:cNvPr id="8" name="角丸四角形 7"/>
          <p:cNvSpPr/>
          <p:nvPr/>
        </p:nvSpPr>
        <p:spPr>
          <a:xfrm>
            <a:off x="371475" y="3381139"/>
            <a:ext cx="5772150" cy="342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４　補助金の対象となる経費</a:t>
            </a:r>
          </a:p>
        </p:txBody>
      </p:sp>
      <p:sp>
        <p:nvSpPr>
          <p:cNvPr id="9" name="テキスト ボックス 8"/>
          <p:cNvSpPr txBox="1"/>
          <p:nvPr/>
        </p:nvSpPr>
        <p:spPr>
          <a:xfrm>
            <a:off x="371475" y="3770504"/>
            <a:ext cx="5848350" cy="1292662"/>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主に次に掲げる経費が補助対象となります。</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（１）</a:t>
            </a:r>
            <a:r>
              <a:rPr kumimoji="1" lang="ja-JP" altLang="ja-JP" sz="1200" dirty="0">
                <a:latin typeface="メイリオ" panose="020B0604030504040204" pitchFamily="50" charset="-128"/>
                <a:ea typeface="メイリオ" panose="020B0604030504040204" pitchFamily="50" charset="-128"/>
              </a:rPr>
              <a:t>シェアハウスに用途変更するために</a:t>
            </a:r>
            <a:r>
              <a:rPr kumimoji="1" lang="ja-JP" altLang="en-US" sz="1200" dirty="0">
                <a:latin typeface="メイリオ" panose="020B0604030504040204" pitchFamily="50" charset="-128"/>
                <a:ea typeface="メイリオ" panose="020B0604030504040204" pitchFamily="50" charset="-128"/>
              </a:rPr>
              <a:t>必要な改修工事に要する経費</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（２）用途変更に伴い、建築基準法及び消防法に適合させるために必要な改修工事</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に要する経費</a:t>
            </a:r>
            <a:endParaRPr kumimoji="1" lang="ja-JP" altLang="ja-JP" sz="1200" dirty="0">
              <a:latin typeface="メイリオ" panose="020B0604030504040204" pitchFamily="50" charset="-128"/>
              <a:ea typeface="メイリオ" panose="020B0604030504040204" pitchFamily="50" charset="-128"/>
            </a:endParaRPr>
          </a:p>
          <a:p>
            <a:r>
              <a:rPr kumimoji="1" lang="ja-JP"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３</a:t>
            </a:r>
            <a:r>
              <a:rPr kumimoji="1" lang="ja-JP" altLang="ja-JP" sz="1200" dirty="0">
                <a:latin typeface="メイリオ" panose="020B0604030504040204" pitchFamily="50" charset="-128"/>
                <a:ea typeface="メイリオ" panose="020B0604030504040204" pitchFamily="50" charset="-128"/>
              </a:rPr>
              <a:t>）耐震改修工事に要する経費</a:t>
            </a:r>
          </a:p>
          <a:p>
            <a:endParaRPr kumimoji="1" lang="ja-JP" altLang="en-US" dirty="0"/>
          </a:p>
        </p:txBody>
      </p:sp>
      <p:sp>
        <p:nvSpPr>
          <p:cNvPr id="10" name="角丸四角形 9"/>
          <p:cNvSpPr/>
          <p:nvPr/>
        </p:nvSpPr>
        <p:spPr>
          <a:xfrm>
            <a:off x="371475" y="4808147"/>
            <a:ext cx="5772150" cy="342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５　補助対象者</a:t>
            </a:r>
          </a:p>
        </p:txBody>
      </p:sp>
      <p:sp>
        <p:nvSpPr>
          <p:cNvPr id="11" name="テキスト ボックス 10"/>
          <p:cNvSpPr txBox="1"/>
          <p:nvPr/>
        </p:nvSpPr>
        <p:spPr>
          <a:xfrm>
            <a:off x="371475" y="5227044"/>
            <a:ext cx="5848350" cy="461665"/>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セーフティネット住宅登録した空き家を学生専用シェアハウスとして改修し、賃貸事業を行う者</a:t>
            </a:r>
          </a:p>
        </p:txBody>
      </p:sp>
      <p:sp>
        <p:nvSpPr>
          <p:cNvPr id="12" name="角丸四角形 11"/>
          <p:cNvSpPr/>
          <p:nvPr/>
        </p:nvSpPr>
        <p:spPr>
          <a:xfrm>
            <a:off x="371475" y="5735174"/>
            <a:ext cx="5772150" cy="3429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６　学生専用シェアハウスの条件</a:t>
            </a:r>
          </a:p>
        </p:txBody>
      </p:sp>
      <p:sp>
        <p:nvSpPr>
          <p:cNvPr id="13" name="テキスト ボックス 12"/>
          <p:cNvSpPr txBox="1"/>
          <p:nvPr/>
        </p:nvSpPr>
        <p:spPr>
          <a:xfrm>
            <a:off x="371475" y="6225057"/>
            <a:ext cx="6172200" cy="1938992"/>
          </a:xfrm>
          <a:prstGeom prst="rect">
            <a:avLst/>
          </a:prstGeom>
          <a:noFill/>
        </p:spPr>
        <p:txBody>
          <a:bodyPr wrap="square" rtlCol="0">
            <a:spAutoFit/>
          </a:bodyPr>
          <a:lstStyle>
            <a:defPPr>
              <a:defRPr lang="en-US"/>
            </a:defPPr>
            <a:lvl1pPr>
              <a:defRPr kumimoji="1" sz="1200">
                <a:latin typeface="メイリオ" panose="020B0604030504040204" pitchFamily="50" charset="-128"/>
                <a:ea typeface="メイリオ" panose="020B0604030504040204" pitchFamily="50" charset="-128"/>
              </a:defRPr>
            </a:lvl1pPr>
          </a:lstStyle>
          <a:p>
            <a:r>
              <a:rPr lang="ja-JP" altLang="ja-JP" dirty="0"/>
              <a:t>（１）入居の対象となる住宅確保要配慮者の範囲</a:t>
            </a:r>
            <a:r>
              <a:rPr lang="ja-JP" altLang="en-US" dirty="0"/>
              <a:t>を</a:t>
            </a:r>
            <a:r>
              <a:rPr lang="ja-JP" altLang="ja-JP" dirty="0"/>
              <a:t>学生の単身世帯とするもの</a:t>
            </a:r>
          </a:p>
          <a:p>
            <a:r>
              <a:rPr lang="ja-JP" altLang="ja-JP" dirty="0"/>
              <a:t>（２）入居者の収入が</a:t>
            </a:r>
            <a:r>
              <a:rPr lang="ja-JP" altLang="en-US" dirty="0"/>
              <a:t>月収</a:t>
            </a:r>
            <a:r>
              <a:rPr lang="ja-JP" altLang="ja-JP" dirty="0"/>
              <a:t>１５８，０００円を超えないもの</a:t>
            </a:r>
          </a:p>
          <a:p>
            <a:pPr marL="266700" indent="-266700"/>
            <a:r>
              <a:rPr lang="ja-JP" altLang="ja-JP" dirty="0"/>
              <a:t>（３）</a:t>
            </a:r>
            <a:r>
              <a:rPr lang="ja-JP" altLang="ja-JP" u="sng" dirty="0"/>
              <a:t>家賃の額を近傍同種の住宅の家賃と均衡を失しない水準以下</a:t>
            </a:r>
            <a:r>
              <a:rPr lang="ja-JP" altLang="en-US" u="sng" dirty="0"/>
              <a:t>及び</a:t>
            </a:r>
            <a:r>
              <a:rPr lang="ja-JP" altLang="en-US" u="sng" dirty="0">
                <a:highlight>
                  <a:srgbClr val="FFFF00"/>
                </a:highlight>
              </a:rPr>
              <a:t>入居者</a:t>
            </a:r>
            <a:r>
              <a:rPr lang="en-US" altLang="ja-JP" u="sng" dirty="0">
                <a:highlight>
                  <a:srgbClr val="FFFF00"/>
                </a:highlight>
              </a:rPr>
              <a:t>1</a:t>
            </a:r>
            <a:r>
              <a:rPr lang="ja-JP" altLang="en-US" u="sng" dirty="0">
                <a:highlight>
                  <a:srgbClr val="FFFF00"/>
                </a:highlight>
              </a:rPr>
              <a:t>人に</a:t>
            </a:r>
            <a:r>
              <a:rPr lang="ja-JP" altLang="en-US" u="sng" dirty="0" err="1">
                <a:highlight>
                  <a:srgbClr val="FFFF00"/>
                </a:highlight>
              </a:rPr>
              <a:t>つ</a:t>
            </a:r>
            <a:r>
              <a:rPr lang="ja-JP" altLang="en-US" u="sng" dirty="0">
                <a:highlight>
                  <a:srgbClr val="FFFF00"/>
                </a:highlight>
              </a:rPr>
              <a:t>　</a:t>
            </a:r>
            <a:r>
              <a:rPr lang="ja-JP" altLang="en-US" u="sng" dirty="0" err="1">
                <a:highlight>
                  <a:srgbClr val="FFFF00"/>
                </a:highlight>
              </a:rPr>
              <a:t>き</a:t>
            </a:r>
            <a:r>
              <a:rPr lang="ja-JP" altLang="en-US" u="sng" dirty="0">
                <a:highlight>
                  <a:srgbClr val="FFFF00"/>
                </a:highlight>
              </a:rPr>
              <a:t>家賃を</a:t>
            </a:r>
            <a:r>
              <a:rPr lang="en-US" altLang="ja-JP" u="sng" dirty="0">
                <a:highlight>
                  <a:srgbClr val="FFFF00"/>
                </a:highlight>
              </a:rPr>
              <a:t>30,000</a:t>
            </a:r>
            <a:r>
              <a:rPr lang="ja-JP" altLang="en-US" u="sng" dirty="0">
                <a:highlight>
                  <a:srgbClr val="FFFF00"/>
                </a:highlight>
              </a:rPr>
              <a:t>円以下</a:t>
            </a:r>
            <a:r>
              <a:rPr lang="ja-JP" altLang="ja-JP" u="sng" dirty="0">
                <a:highlight>
                  <a:srgbClr val="FFFF00"/>
                </a:highlight>
              </a:rPr>
              <a:t>で定める</a:t>
            </a:r>
            <a:r>
              <a:rPr lang="ja-JP" altLang="ja-JP" u="sng" dirty="0"/>
              <a:t>もの</a:t>
            </a:r>
          </a:p>
          <a:p>
            <a:r>
              <a:rPr lang="ja-JP" altLang="ja-JP" dirty="0"/>
              <a:t>（４）</a:t>
            </a:r>
            <a:r>
              <a:rPr lang="ja-JP" altLang="ja-JP" u="sng" dirty="0"/>
              <a:t>補助対象工事の完了後、学生専用シェアハウスとしての管理の期間が１０年以上</a:t>
            </a:r>
            <a:endParaRPr lang="en-US" altLang="ja-JP" u="sng" dirty="0"/>
          </a:p>
          <a:p>
            <a:r>
              <a:rPr lang="ja-JP" altLang="en-US" u="sng" dirty="0"/>
              <a:t>　　</a:t>
            </a:r>
            <a:r>
              <a:rPr lang="ja-JP" altLang="ja-JP" u="sng" dirty="0"/>
              <a:t>であるもの</a:t>
            </a:r>
          </a:p>
          <a:p>
            <a:r>
              <a:rPr lang="ja-JP" altLang="ja-JP" dirty="0"/>
              <a:t>（５）入居者が不正の行為によって当該学生専用シェアハウスに入居したときは、当該</a:t>
            </a:r>
            <a:endParaRPr lang="en-US" altLang="ja-JP" dirty="0"/>
          </a:p>
          <a:p>
            <a:r>
              <a:rPr lang="ja-JP" altLang="en-US" dirty="0"/>
              <a:t>　　</a:t>
            </a:r>
            <a:r>
              <a:rPr lang="ja-JP" altLang="ja-JP" dirty="0"/>
              <a:t>学生専用シェアハウスに係る賃貸借契約を解除することを賃貸の条件とするもの</a:t>
            </a:r>
            <a:endParaRPr lang="en-US" altLang="ja-JP" dirty="0"/>
          </a:p>
          <a:p>
            <a:r>
              <a:rPr lang="ja-JP" altLang="en-US" dirty="0"/>
              <a:t>（６）入居者が学生でなくなった場合は退去することを予定するもの</a:t>
            </a:r>
            <a:endParaRPr lang="ja-JP" altLang="ja-JP" dirty="0"/>
          </a:p>
          <a:p>
            <a:endParaRPr lang="ja-JP" altLang="en-US" dirty="0"/>
          </a:p>
        </p:txBody>
      </p:sp>
      <p:sp>
        <p:nvSpPr>
          <p:cNvPr id="14" name="角丸四角形 13"/>
          <p:cNvSpPr/>
          <p:nvPr/>
        </p:nvSpPr>
        <p:spPr>
          <a:xfrm>
            <a:off x="371475" y="8149500"/>
            <a:ext cx="5772150" cy="342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７　申請に必要な書類</a:t>
            </a:r>
          </a:p>
        </p:txBody>
      </p:sp>
      <p:sp>
        <p:nvSpPr>
          <p:cNvPr id="15" name="テキスト ボックス 14"/>
          <p:cNvSpPr txBox="1"/>
          <p:nvPr/>
        </p:nvSpPr>
        <p:spPr>
          <a:xfrm>
            <a:off x="371475" y="8553450"/>
            <a:ext cx="6296025" cy="120032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（１）補助金等交付申請書</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（２）</a:t>
            </a:r>
            <a:r>
              <a:rPr kumimoji="1" lang="ja-JP" altLang="ja-JP" sz="1200" dirty="0">
                <a:latin typeface="メイリオ" panose="020B0604030504040204" pitchFamily="50" charset="-128"/>
                <a:ea typeface="メイリオ" panose="020B0604030504040204" pitchFamily="50" charset="-128"/>
              </a:rPr>
              <a:t>事業計画書</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（３）収支予算書</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（４）空き家の付近見取図</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（５）</a:t>
            </a:r>
            <a:r>
              <a:rPr kumimoji="1" lang="ja-JP" altLang="ja-JP" sz="1200" dirty="0">
                <a:latin typeface="メイリオ" panose="020B0604030504040204" pitchFamily="50" charset="-128"/>
                <a:ea typeface="メイリオ" panose="020B0604030504040204" pitchFamily="50" charset="-128"/>
              </a:rPr>
              <a:t>空き家の配置図及び平面図</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（６）</a:t>
            </a:r>
            <a:r>
              <a:rPr kumimoji="1" lang="ja-JP" altLang="ja-JP" sz="1200" dirty="0">
                <a:latin typeface="メイリオ" panose="020B0604030504040204" pitchFamily="50" charset="-128"/>
                <a:ea typeface="メイリオ" panose="020B0604030504040204" pitchFamily="50" charset="-128"/>
              </a:rPr>
              <a:t>空き家の現況（改修を行う部分を含む。）が分かる写真</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93234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3850" y="238125"/>
            <a:ext cx="6124575" cy="2215991"/>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（７）</a:t>
            </a:r>
            <a:r>
              <a:rPr kumimoji="1" lang="ja-JP" altLang="ja-JP" sz="1200" dirty="0">
                <a:latin typeface="メイリオ" panose="020B0604030504040204" pitchFamily="50" charset="-128"/>
                <a:ea typeface="メイリオ" panose="020B0604030504040204" pitchFamily="50" charset="-128"/>
              </a:rPr>
              <a:t>空き家の登記事項証明書</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（８）</a:t>
            </a:r>
            <a:r>
              <a:rPr kumimoji="1" lang="ja-JP" altLang="ja-JP" sz="1200" dirty="0">
                <a:latin typeface="メイリオ" panose="020B0604030504040204" pitchFamily="50" charset="-128"/>
                <a:ea typeface="メイリオ" panose="020B0604030504040204" pitchFamily="50" charset="-128"/>
              </a:rPr>
              <a:t>改修事業に係る設計図面</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（９）</a:t>
            </a:r>
            <a:r>
              <a:rPr kumimoji="1" lang="ja-JP" altLang="ja-JP" sz="1200" dirty="0">
                <a:latin typeface="メイリオ" panose="020B0604030504040204" pitchFamily="50" charset="-128"/>
                <a:ea typeface="メイリオ" panose="020B0604030504040204" pitchFamily="50" charset="-128"/>
              </a:rPr>
              <a:t>改修事業に係る工事の工期及び概要を明らかにする書類</a:t>
            </a:r>
          </a:p>
          <a:p>
            <a:r>
              <a:rPr kumimoji="1" lang="ja-JP"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１０</a:t>
            </a:r>
            <a:r>
              <a:rPr kumimoji="1" lang="ja-JP" altLang="ja-JP" sz="1200" dirty="0">
                <a:latin typeface="メイリオ" panose="020B0604030504040204" pitchFamily="50" charset="-128"/>
                <a:ea typeface="メイリオ" panose="020B0604030504040204" pitchFamily="50" charset="-128"/>
              </a:rPr>
              <a:t>）工事費見積明細書の写し（補助対象経費が明確に判別できるものに限る。）</a:t>
            </a:r>
            <a:endParaRPr kumimoji="1" lang="ja-JP" altLang="ja-JP" sz="1200" strike="sngStrike" dirty="0">
              <a:latin typeface="メイリオ" panose="020B0604030504040204" pitchFamily="50" charset="-128"/>
              <a:ea typeface="メイリオ" panose="020B0604030504040204" pitchFamily="50" charset="-128"/>
            </a:endParaRPr>
          </a:p>
          <a:p>
            <a:r>
              <a:rPr kumimoji="1" lang="ja-JP" altLang="ja-JP" sz="1200" dirty="0">
                <a:latin typeface="メイリオ" panose="020B0604030504040204" pitchFamily="50" charset="-128"/>
                <a:ea typeface="メイリオ" panose="020B0604030504040204" pitchFamily="50" charset="-128"/>
              </a:rPr>
              <a:t>（１</a:t>
            </a:r>
            <a:r>
              <a:rPr kumimoji="1" lang="ja-JP" altLang="en-US" sz="1200" dirty="0">
                <a:latin typeface="メイリオ" panose="020B0604030504040204" pitchFamily="50" charset="-128"/>
                <a:ea typeface="メイリオ" panose="020B0604030504040204" pitchFamily="50" charset="-128"/>
              </a:rPr>
              <a:t>１</a:t>
            </a:r>
            <a:r>
              <a:rPr kumimoji="1" lang="ja-JP" altLang="ja-JP" sz="1200" dirty="0">
                <a:latin typeface="メイリオ" panose="020B0604030504040204" pitchFamily="50" charset="-128"/>
                <a:ea typeface="メイリオ" panose="020B0604030504040204" pitchFamily="50" charset="-128"/>
              </a:rPr>
              <a:t>）市税の</a:t>
            </a:r>
            <a:r>
              <a:rPr kumimoji="1" lang="ja-JP" altLang="en-US" sz="1200" dirty="0">
                <a:latin typeface="メイリオ" panose="020B0604030504040204" pitchFamily="50" charset="-128"/>
                <a:ea typeface="メイリオ" panose="020B0604030504040204" pitchFamily="50" charset="-128"/>
              </a:rPr>
              <a:t>滞納がないことが分かる書類</a:t>
            </a:r>
            <a:endParaRPr kumimoji="1" lang="ja-JP" altLang="ja-JP" sz="1200" dirty="0">
              <a:latin typeface="メイリオ" panose="020B0604030504040204" pitchFamily="50" charset="-128"/>
              <a:ea typeface="メイリオ" panose="020B0604030504040204" pitchFamily="50" charset="-128"/>
            </a:endParaRPr>
          </a:p>
          <a:p>
            <a:r>
              <a:rPr kumimoji="1" lang="ja-JP" altLang="ja-JP" sz="1200" dirty="0">
                <a:latin typeface="メイリオ" panose="020B0604030504040204" pitchFamily="50" charset="-128"/>
                <a:ea typeface="メイリオ" panose="020B0604030504040204" pitchFamily="50" charset="-128"/>
              </a:rPr>
              <a:t>（１</a:t>
            </a:r>
            <a:r>
              <a:rPr kumimoji="1" lang="ja-JP" altLang="en-US" sz="1200" dirty="0">
                <a:latin typeface="メイリオ" panose="020B0604030504040204" pitchFamily="50" charset="-128"/>
                <a:ea typeface="メイリオ" panose="020B0604030504040204" pitchFamily="50" charset="-128"/>
              </a:rPr>
              <a:t>２</a:t>
            </a:r>
            <a:r>
              <a:rPr kumimoji="1" lang="ja-JP" altLang="ja-JP" sz="1200" dirty="0">
                <a:latin typeface="メイリオ" panose="020B0604030504040204" pitchFamily="50" charset="-128"/>
                <a:ea typeface="メイリオ" panose="020B0604030504040204" pitchFamily="50" charset="-128"/>
              </a:rPr>
              <a:t>）セーフティネット法第１０条第３項の規定による通知書の写し</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（１３）誓約書</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（１４）</a:t>
            </a:r>
            <a:r>
              <a:rPr kumimoji="1" lang="ja-JP" altLang="ja-JP" sz="1200" dirty="0">
                <a:latin typeface="メイリオ" panose="020B0604030504040204" pitchFamily="50" charset="-128"/>
                <a:ea typeface="メイリオ" panose="020B0604030504040204" pitchFamily="50" charset="-128"/>
              </a:rPr>
              <a:t>空き家の耐震性能</a:t>
            </a:r>
            <a:r>
              <a:rPr kumimoji="1" lang="ja-JP" altLang="en-US" sz="1200" dirty="0">
                <a:latin typeface="メイリオ" panose="020B0604030504040204" pitchFamily="50" charset="-128"/>
                <a:ea typeface="メイリオ" panose="020B0604030504040204" pitchFamily="50" charset="-128"/>
              </a:rPr>
              <a:t>が確認できる</a:t>
            </a:r>
            <a:r>
              <a:rPr kumimoji="1" lang="ja-JP" altLang="ja-JP" sz="1200" dirty="0">
                <a:latin typeface="メイリオ" panose="020B0604030504040204" pitchFamily="50" charset="-128"/>
                <a:ea typeface="メイリオ" panose="020B0604030504040204" pitchFamily="50" charset="-128"/>
              </a:rPr>
              <a:t>書類</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（１５）</a:t>
            </a:r>
            <a:r>
              <a:rPr kumimoji="1" lang="ja-JP" altLang="ja-JP" sz="1200" dirty="0">
                <a:latin typeface="メイリオ" panose="020B0604030504040204" pitchFamily="50" charset="-128"/>
                <a:ea typeface="メイリオ" panose="020B0604030504040204" pitchFamily="50" charset="-128"/>
              </a:rPr>
              <a:t>耐震改修計画書の写し</a:t>
            </a:r>
            <a:r>
              <a:rPr kumimoji="1" lang="ja-JP" altLang="en-US" sz="1200" dirty="0">
                <a:latin typeface="メイリオ" panose="020B0604030504040204" pitchFamily="50" charset="-128"/>
                <a:ea typeface="メイリオ" panose="020B0604030504040204" pitchFamily="50" charset="-128"/>
              </a:rPr>
              <a:t>（耐震改修工事が必要な場合）</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（１６）その他市長が必要と認める書類</a:t>
            </a:r>
            <a:endParaRPr kumimoji="1" lang="ja-JP" altLang="ja-JP" sz="1200" dirty="0">
              <a:latin typeface="メイリオ" panose="020B0604030504040204" pitchFamily="50" charset="-128"/>
              <a:ea typeface="メイリオ" panose="020B0604030504040204" pitchFamily="50" charset="-128"/>
            </a:endParaRPr>
          </a:p>
          <a:p>
            <a:endParaRPr kumimoji="1" lang="ja-JP" altLang="en-US" dirty="0"/>
          </a:p>
        </p:txBody>
      </p:sp>
      <p:sp>
        <p:nvSpPr>
          <p:cNvPr id="5" name="角丸四角形 4"/>
          <p:cNvSpPr/>
          <p:nvPr/>
        </p:nvSpPr>
        <p:spPr>
          <a:xfrm>
            <a:off x="323847" y="2190750"/>
            <a:ext cx="5772150" cy="342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メイリオ" panose="020B0604030504040204" pitchFamily="50" charset="-128"/>
                <a:ea typeface="メイリオ" panose="020B0604030504040204" pitchFamily="50" charset="-128"/>
              </a:rPr>
              <a:t>８　注意事項</a:t>
            </a:r>
          </a:p>
        </p:txBody>
      </p:sp>
      <p:sp>
        <p:nvSpPr>
          <p:cNvPr id="6" name="テキスト ボックス 5"/>
          <p:cNvSpPr txBox="1"/>
          <p:nvPr/>
        </p:nvSpPr>
        <p:spPr>
          <a:xfrm>
            <a:off x="381000" y="2684673"/>
            <a:ext cx="6115050" cy="369331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●まちなかの範囲は、次の５大学の所在地から半径１キロメートル以内の地域（紀の川以北の地域を除く。）です。</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a:t>
            </a:r>
            <a:r>
              <a:rPr lang="ja-JP" altLang="ja-JP" sz="1000" dirty="0"/>
              <a:t>和歌山リハビリテーション専門職大学健康科学部</a:t>
            </a:r>
            <a:r>
              <a:rPr lang="ja-JP" altLang="en-US" sz="1000" dirty="0"/>
              <a:t>・</a:t>
            </a:r>
            <a:r>
              <a:rPr lang="ja-JP" altLang="ja-JP" sz="1000" dirty="0"/>
              <a:t>和歌山県立医科大学薬学部　</a:t>
            </a:r>
          </a:p>
          <a:p>
            <a:r>
              <a:rPr lang="ja-JP" altLang="en-US" sz="1000" dirty="0"/>
              <a:t>・</a:t>
            </a:r>
            <a:r>
              <a:rPr lang="ja-JP" altLang="ja-JP" sz="1000" dirty="0"/>
              <a:t>宝塚医療大学和歌山保健医療学部</a:t>
            </a:r>
            <a:r>
              <a:rPr lang="ja-JP" altLang="en-US" sz="1000" dirty="0"/>
              <a:t>・</a:t>
            </a:r>
            <a:r>
              <a:rPr lang="ja-JP" altLang="ja-JP" sz="1000" dirty="0"/>
              <a:t>東京医療保健大学和歌山看護学部　雄湊キャンパス</a:t>
            </a:r>
          </a:p>
          <a:p>
            <a:r>
              <a:rPr lang="ja-JP" altLang="en-US" sz="1000" dirty="0"/>
              <a:t>・</a:t>
            </a:r>
            <a:r>
              <a:rPr lang="ja-JP" altLang="ja-JP" sz="1000" dirty="0"/>
              <a:t>和歌山信愛大学教育学部</a:t>
            </a:r>
          </a:p>
          <a:p>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●改修工事にあたり、改修後の住宅の構造が建築基準法、消防法等へ適合している必要があります。必要な工事、申請等について事前に関係部局にご相談ください。</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●空き家の耐震性が不十分な場合は耐震改修工事が必要となり、耐震改修工事完了後、耐震性が確保されたことが確認できる書類を提出する必要があります。</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●入居の際、入居者が入居条件（単身世帯の学生、月収）に適合していることを証する書類等を市長に提出することが必要です。</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●改修事業の完了後１０年間、学生専用シェアハウスとしての管理状況等を市長に報告することが必要です。</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●応募戸数が募集枠を超えた場合は、１次選定の書類審査を通過した者の中から２次選定として審査を行います。</a:t>
            </a:r>
          </a:p>
        </p:txBody>
      </p:sp>
      <p:sp>
        <p:nvSpPr>
          <p:cNvPr id="7" name="角丸四角形 6"/>
          <p:cNvSpPr/>
          <p:nvPr/>
        </p:nvSpPr>
        <p:spPr>
          <a:xfrm>
            <a:off x="257172" y="6658054"/>
            <a:ext cx="1343025" cy="364867"/>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メイリオ" panose="020B0604030504040204" pitchFamily="50" charset="-128"/>
                <a:ea typeface="メイリオ" panose="020B0604030504040204" pitchFamily="50" charset="-128"/>
              </a:rPr>
              <a:t>申込の流れ</a:t>
            </a:r>
          </a:p>
        </p:txBody>
      </p:sp>
      <p:sp>
        <p:nvSpPr>
          <p:cNvPr id="8" name="角丸四角形 7"/>
          <p:cNvSpPr/>
          <p:nvPr/>
        </p:nvSpPr>
        <p:spPr>
          <a:xfrm>
            <a:off x="257173" y="7262933"/>
            <a:ext cx="828675" cy="71371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応募</a:t>
            </a:r>
          </a:p>
        </p:txBody>
      </p:sp>
      <p:sp>
        <p:nvSpPr>
          <p:cNvPr id="9" name="角丸四角形 8"/>
          <p:cNvSpPr/>
          <p:nvPr/>
        </p:nvSpPr>
        <p:spPr>
          <a:xfrm>
            <a:off x="1323974" y="7262933"/>
            <a:ext cx="800100" cy="71371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応募者</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説明会</a:t>
            </a:r>
          </a:p>
        </p:txBody>
      </p:sp>
      <p:sp>
        <p:nvSpPr>
          <p:cNvPr id="10" name="角丸四角形 9"/>
          <p:cNvSpPr/>
          <p:nvPr/>
        </p:nvSpPr>
        <p:spPr>
          <a:xfrm>
            <a:off x="3600450" y="7265822"/>
            <a:ext cx="819150" cy="71305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１次選定</a:t>
            </a:r>
          </a:p>
        </p:txBody>
      </p:sp>
      <p:sp>
        <p:nvSpPr>
          <p:cNvPr id="11" name="角丸四角形 10"/>
          <p:cNvSpPr/>
          <p:nvPr/>
        </p:nvSpPr>
        <p:spPr>
          <a:xfrm>
            <a:off x="4717579" y="7259614"/>
            <a:ext cx="857250" cy="714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rPr>
              <a:t>応募多数の場合、２次選考</a:t>
            </a:r>
          </a:p>
        </p:txBody>
      </p:sp>
      <p:sp>
        <p:nvSpPr>
          <p:cNvPr id="12" name="角丸四角形 11"/>
          <p:cNvSpPr/>
          <p:nvPr/>
        </p:nvSpPr>
        <p:spPr>
          <a:xfrm>
            <a:off x="2490787" y="7240628"/>
            <a:ext cx="866775" cy="714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耐震診断・補強計画</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en-US" altLang="ja-JP" sz="800" dirty="0">
                <a:solidFill>
                  <a:schemeClr val="tx1"/>
                </a:solidFill>
                <a:latin typeface="メイリオ" panose="020B0604030504040204" pitchFamily="50" charset="-128"/>
                <a:ea typeface="メイリオ"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rPr>
              <a:t>必要な場合</a:t>
            </a:r>
            <a:endParaRPr kumimoji="1" lang="en-US" altLang="ja-JP" sz="800" dirty="0">
              <a:solidFill>
                <a:schemeClr val="tx1"/>
              </a:solidFill>
              <a:latin typeface="メイリオ" panose="020B0604030504040204" pitchFamily="50" charset="-128"/>
              <a:ea typeface="メイリオ" panose="020B0604030504040204" pitchFamily="50" charset="-128"/>
            </a:endParaRPr>
          </a:p>
        </p:txBody>
      </p:sp>
      <p:sp>
        <p:nvSpPr>
          <p:cNvPr id="13" name="角丸四角形 12"/>
          <p:cNvSpPr/>
          <p:nvPr/>
        </p:nvSpPr>
        <p:spPr>
          <a:xfrm>
            <a:off x="5857874" y="7250137"/>
            <a:ext cx="828675" cy="714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rPr>
              <a:t>セーフティネット住宅登録</a:t>
            </a:r>
          </a:p>
        </p:txBody>
      </p:sp>
      <p:sp>
        <p:nvSpPr>
          <p:cNvPr id="14" name="下矢印 13"/>
          <p:cNvSpPr/>
          <p:nvPr/>
        </p:nvSpPr>
        <p:spPr>
          <a:xfrm rot="16200000">
            <a:off x="1090612" y="7500607"/>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下矢印 14"/>
          <p:cNvSpPr/>
          <p:nvPr/>
        </p:nvSpPr>
        <p:spPr>
          <a:xfrm rot="16200000">
            <a:off x="2146478" y="7502547"/>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下矢印 15"/>
          <p:cNvSpPr/>
          <p:nvPr/>
        </p:nvSpPr>
        <p:spPr>
          <a:xfrm rot="16200000">
            <a:off x="3364382" y="7512027"/>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下矢印 16"/>
          <p:cNvSpPr/>
          <p:nvPr/>
        </p:nvSpPr>
        <p:spPr>
          <a:xfrm rot="16200000">
            <a:off x="4452938" y="7500606"/>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下矢印 17"/>
          <p:cNvSpPr/>
          <p:nvPr/>
        </p:nvSpPr>
        <p:spPr>
          <a:xfrm rot="16200000">
            <a:off x="5601348" y="7512027"/>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角丸四角形 18"/>
          <p:cNvSpPr/>
          <p:nvPr/>
        </p:nvSpPr>
        <p:spPr>
          <a:xfrm>
            <a:off x="5857875" y="8327620"/>
            <a:ext cx="828675" cy="714375"/>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補助金</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申請</a:t>
            </a:r>
          </a:p>
        </p:txBody>
      </p:sp>
      <p:sp>
        <p:nvSpPr>
          <p:cNvPr id="20" name="角丸四角形 19"/>
          <p:cNvSpPr/>
          <p:nvPr/>
        </p:nvSpPr>
        <p:spPr>
          <a:xfrm>
            <a:off x="1323974" y="8358887"/>
            <a:ext cx="828675" cy="714375"/>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補助金</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交付</a:t>
            </a:r>
          </a:p>
        </p:txBody>
      </p:sp>
      <p:sp>
        <p:nvSpPr>
          <p:cNvPr id="21" name="角丸四角形 20"/>
          <p:cNvSpPr/>
          <p:nvPr/>
        </p:nvSpPr>
        <p:spPr>
          <a:xfrm>
            <a:off x="2419997" y="8358886"/>
            <a:ext cx="828675" cy="714375"/>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完成確認</a:t>
            </a:r>
          </a:p>
        </p:txBody>
      </p:sp>
      <p:sp>
        <p:nvSpPr>
          <p:cNvPr id="22" name="角丸四角形 21"/>
          <p:cNvSpPr/>
          <p:nvPr/>
        </p:nvSpPr>
        <p:spPr>
          <a:xfrm>
            <a:off x="3590925" y="8337027"/>
            <a:ext cx="828675" cy="714375"/>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工事</a:t>
            </a:r>
          </a:p>
        </p:txBody>
      </p:sp>
      <p:sp>
        <p:nvSpPr>
          <p:cNvPr id="23" name="角丸四角形 22"/>
          <p:cNvSpPr/>
          <p:nvPr/>
        </p:nvSpPr>
        <p:spPr>
          <a:xfrm>
            <a:off x="4724400" y="8337026"/>
            <a:ext cx="828675" cy="714375"/>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交付決定</a:t>
            </a:r>
          </a:p>
        </p:txBody>
      </p:sp>
      <p:sp>
        <p:nvSpPr>
          <p:cNvPr id="24" name="角丸四角形 23"/>
          <p:cNvSpPr/>
          <p:nvPr/>
        </p:nvSpPr>
        <p:spPr>
          <a:xfrm>
            <a:off x="257174" y="8367674"/>
            <a:ext cx="828675" cy="714375"/>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管理開始</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5" name="下矢印 24"/>
          <p:cNvSpPr/>
          <p:nvPr/>
        </p:nvSpPr>
        <p:spPr>
          <a:xfrm>
            <a:off x="6134098" y="8056781"/>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下矢印 25"/>
          <p:cNvSpPr/>
          <p:nvPr/>
        </p:nvSpPr>
        <p:spPr>
          <a:xfrm rot="5400000">
            <a:off x="3283952" y="8575494"/>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下矢印 26"/>
          <p:cNvSpPr/>
          <p:nvPr/>
        </p:nvSpPr>
        <p:spPr>
          <a:xfrm rot="5400000">
            <a:off x="2110432" y="8575494"/>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下矢印 27"/>
          <p:cNvSpPr/>
          <p:nvPr/>
        </p:nvSpPr>
        <p:spPr>
          <a:xfrm rot="5400000">
            <a:off x="1062037" y="8607260"/>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下矢印 28"/>
          <p:cNvSpPr/>
          <p:nvPr/>
        </p:nvSpPr>
        <p:spPr>
          <a:xfrm rot="5246564">
            <a:off x="4418305" y="8580031"/>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下矢印 29"/>
          <p:cNvSpPr/>
          <p:nvPr/>
        </p:nvSpPr>
        <p:spPr>
          <a:xfrm rot="5400000">
            <a:off x="5557837" y="8580032"/>
            <a:ext cx="276225" cy="209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958488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626A7E9C-73CD-4EEF-AAEE-2FCC9C427DF7}"/>
              </a:ext>
            </a:extLst>
          </p:cNvPr>
          <p:cNvSpPr/>
          <p:nvPr/>
        </p:nvSpPr>
        <p:spPr>
          <a:xfrm>
            <a:off x="476250" y="238124"/>
            <a:ext cx="5924550" cy="523875"/>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令和７年度</a:t>
            </a:r>
            <a:r>
              <a:rPr kumimoji="1" lang="ja-JP" altLang="en-US" dirty="0"/>
              <a:t>　和歌山市まちなかの空き家を活用した</a:t>
            </a:r>
            <a:endParaRPr kumimoji="1" lang="en-US" altLang="ja-JP" dirty="0"/>
          </a:p>
          <a:p>
            <a:pPr algn="ctr"/>
            <a:r>
              <a:rPr kumimoji="1" lang="ja-JP" altLang="en-US" dirty="0"/>
              <a:t>学生専用シェアハウスの整備に係る補助金　応募用紙</a:t>
            </a:r>
          </a:p>
        </p:txBody>
      </p:sp>
      <p:sp>
        <p:nvSpPr>
          <p:cNvPr id="4" name="正方形/長方形 3">
            <a:extLst>
              <a:ext uri="{FF2B5EF4-FFF2-40B4-BE49-F238E27FC236}">
                <a16:creationId xmlns:a16="http://schemas.microsoft.com/office/drawing/2014/main" id="{A1DC3107-D685-480B-BBE6-257C67EF0EF1}"/>
              </a:ext>
            </a:extLst>
          </p:cNvPr>
          <p:cNvSpPr/>
          <p:nvPr/>
        </p:nvSpPr>
        <p:spPr>
          <a:xfrm>
            <a:off x="304800" y="947736"/>
            <a:ext cx="6267450" cy="58721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dirty="0">
                <a:solidFill>
                  <a:schemeClr val="tx1"/>
                </a:solidFill>
                <a:latin typeface="メイリオ" panose="020B0604030504040204" pitchFamily="50" charset="-128"/>
                <a:ea typeface="メイリオ" panose="020B0604030504040204" pitchFamily="50" charset="-128"/>
              </a:rPr>
              <a:t>次の必要事項を記入してください。</a:t>
            </a:r>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◆応募者</a:t>
            </a:r>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◆改修しようとする空き家（空き室）</a:t>
            </a:r>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a:t>
            </a:r>
            <a:r>
              <a:rPr kumimoji="1" lang="ja-JP" altLang="en-US" sz="1050" dirty="0">
                <a:solidFill>
                  <a:schemeClr val="tx1"/>
                </a:solidFill>
                <a:latin typeface="メイリオ" panose="020B0604030504040204" pitchFamily="50" charset="-128"/>
                <a:ea typeface="メイリオ" panose="020B0604030504040204" pitchFamily="50" charset="-128"/>
              </a:rPr>
              <a:t>必ず電話で送達確認をお願いします</a:t>
            </a:r>
            <a:r>
              <a:rPr kumimoji="1" lang="ja-JP" altLang="en-US" sz="1050">
                <a:solidFill>
                  <a:schemeClr val="tx1"/>
                </a:solidFill>
                <a:latin typeface="メイリオ" panose="020B0604030504040204" pitchFamily="50" charset="-128"/>
                <a:ea typeface="メイリオ" panose="020B0604030504040204" pitchFamily="50" charset="-128"/>
              </a:rPr>
              <a:t>。</a:t>
            </a:r>
            <a:r>
              <a:rPr kumimoji="1" lang="ja-JP" altLang="en-US" sz="1050" smtClean="0">
                <a:solidFill>
                  <a:schemeClr val="tx1"/>
                </a:solidFill>
                <a:latin typeface="メイリオ" panose="020B0604030504040204" pitchFamily="50" charset="-128"/>
                <a:ea typeface="メイリオ" panose="020B0604030504040204" pitchFamily="50" charset="-128"/>
              </a:rPr>
              <a:t>（耐震・空家</a:t>
            </a:r>
            <a:r>
              <a:rPr kumimoji="1" lang="ja-JP" altLang="en-US" sz="1050" dirty="0">
                <a:solidFill>
                  <a:schemeClr val="tx1"/>
                </a:solidFill>
                <a:latin typeface="メイリオ" panose="020B0604030504040204" pitchFamily="50" charset="-128"/>
                <a:ea typeface="メイリオ" panose="020B0604030504040204" pitchFamily="50" charset="-128"/>
              </a:rPr>
              <a:t>対策課　☎</a:t>
            </a:r>
            <a:r>
              <a:rPr kumimoji="1" lang="en-US" altLang="ja-JP" sz="1050" b="1" dirty="0">
                <a:solidFill>
                  <a:sysClr val="windowText" lastClr="000000"/>
                </a:solidFill>
                <a:latin typeface="メイリオ" panose="020B0604030504040204" pitchFamily="50" charset="-128"/>
                <a:ea typeface="メイリオ" panose="020B0604030504040204" pitchFamily="50" charset="-128"/>
              </a:rPr>
              <a:t> 073</a:t>
            </a:r>
            <a:r>
              <a:rPr kumimoji="1" lang="ja-JP" altLang="en-US" sz="1050" b="1" dirty="0">
                <a:solidFill>
                  <a:sysClr val="windowText" lastClr="000000"/>
                </a:solidFill>
                <a:latin typeface="メイリオ" panose="020B0604030504040204" pitchFamily="50" charset="-128"/>
                <a:ea typeface="メイリオ" panose="020B0604030504040204" pitchFamily="50" charset="-128"/>
              </a:rPr>
              <a:t>－</a:t>
            </a:r>
            <a:r>
              <a:rPr kumimoji="1" lang="en-US" altLang="ja-JP" sz="1050" b="1" dirty="0">
                <a:solidFill>
                  <a:sysClr val="windowText" lastClr="000000"/>
                </a:solidFill>
                <a:latin typeface="メイリオ" panose="020B0604030504040204" pitchFamily="50" charset="-128"/>
                <a:ea typeface="メイリオ" panose="020B0604030504040204" pitchFamily="50" charset="-128"/>
              </a:rPr>
              <a:t>435-1091</a:t>
            </a:r>
            <a:r>
              <a:rPr kumimoji="1" lang="ja-JP" altLang="en-US" sz="1050" b="1" dirty="0">
                <a:solidFill>
                  <a:sysClr val="windowText" lastClr="000000"/>
                </a:solidFill>
                <a:latin typeface="メイリオ" panose="020B0604030504040204" pitchFamily="50" charset="-128"/>
                <a:ea typeface="メイリオ" panose="020B0604030504040204" pitchFamily="50" charset="-128"/>
              </a:rPr>
              <a:t>）</a:t>
            </a:r>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en-US" altLang="ja-JP" sz="1050" dirty="0">
              <a:solidFill>
                <a:schemeClr val="tx1"/>
              </a:solidFill>
              <a:latin typeface="メイリオ" panose="020B0604030504040204" pitchFamily="50" charset="-128"/>
              <a:ea typeface="メイリオ" panose="020B0604030504040204" pitchFamily="50" charset="-128"/>
            </a:endParaRPr>
          </a:p>
          <a:p>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graphicFrame>
        <p:nvGraphicFramePr>
          <p:cNvPr id="5" name="表 4">
            <a:extLst>
              <a:ext uri="{FF2B5EF4-FFF2-40B4-BE49-F238E27FC236}">
                <a16:creationId xmlns:a16="http://schemas.microsoft.com/office/drawing/2014/main" id="{0C07CB6E-220A-42F8-879B-492BFCAAF727}"/>
              </a:ext>
            </a:extLst>
          </p:cNvPr>
          <p:cNvGraphicFramePr>
            <a:graphicFrameLocks noGrp="1"/>
          </p:cNvGraphicFramePr>
          <p:nvPr>
            <p:extLst>
              <p:ext uri="{D42A27DB-BD31-4B8C-83A1-F6EECF244321}">
                <p14:modId xmlns:p14="http://schemas.microsoft.com/office/powerpoint/2010/main" val="3987272947"/>
              </p:ext>
            </p:extLst>
          </p:nvPr>
        </p:nvGraphicFramePr>
        <p:xfrm>
          <a:off x="476250" y="1552575"/>
          <a:ext cx="5819776" cy="1476375"/>
        </p:xfrm>
        <a:graphic>
          <a:graphicData uri="http://schemas.openxmlformats.org/drawingml/2006/table">
            <a:tbl>
              <a:tblPr firstRow="1" bandRow="1">
                <a:tableStyleId>{5940675A-B579-460E-94D1-54222C63F5DA}</a:tableStyleId>
              </a:tblPr>
              <a:tblGrid>
                <a:gridCol w="1343026">
                  <a:extLst>
                    <a:ext uri="{9D8B030D-6E8A-4147-A177-3AD203B41FA5}">
                      <a16:colId xmlns:a16="http://schemas.microsoft.com/office/drawing/2014/main" val="3551410379"/>
                    </a:ext>
                  </a:extLst>
                </a:gridCol>
                <a:gridCol w="4476750">
                  <a:extLst>
                    <a:ext uri="{9D8B030D-6E8A-4147-A177-3AD203B41FA5}">
                      <a16:colId xmlns:a16="http://schemas.microsoft.com/office/drawing/2014/main" val="3503717833"/>
                    </a:ext>
                  </a:extLst>
                </a:gridCol>
              </a:tblGrid>
              <a:tr h="492125">
                <a:tc>
                  <a:txBody>
                    <a:bodyPr/>
                    <a:lstStyle/>
                    <a:p>
                      <a:pPr algn="ctr"/>
                      <a:r>
                        <a:rPr kumimoji="1" lang="ja-JP" altLang="en-US" dirty="0"/>
                        <a:t>住所</a:t>
                      </a:r>
                    </a:p>
                  </a:txBody>
                  <a:tcPr anchor="ctr"/>
                </a:tc>
                <a:tc>
                  <a:txBody>
                    <a:bodyPr/>
                    <a:lstStyle/>
                    <a:p>
                      <a:r>
                        <a:rPr kumimoji="1" lang="ja-JP" altLang="en-US" dirty="0"/>
                        <a:t>〒</a:t>
                      </a:r>
                    </a:p>
                  </a:txBody>
                  <a:tcPr/>
                </a:tc>
                <a:extLst>
                  <a:ext uri="{0D108BD9-81ED-4DB2-BD59-A6C34878D82A}">
                    <a16:rowId xmlns:a16="http://schemas.microsoft.com/office/drawing/2014/main" val="1304461559"/>
                  </a:ext>
                </a:extLst>
              </a:tr>
              <a:tr h="492125">
                <a:tc>
                  <a:txBody>
                    <a:bodyPr/>
                    <a:lstStyle/>
                    <a:p>
                      <a:pPr algn="ctr"/>
                      <a:r>
                        <a:rPr kumimoji="1" lang="ja-JP" altLang="en-US" dirty="0"/>
                        <a:t>氏名</a:t>
                      </a:r>
                    </a:p>
                  </a:txBody>
                  <a:tcPr anchor="ctr"/>
                </a:tc>
                <a:tc>
                  <a:txBody>
                    <a:bodyPr/>
                    <a:lstStyle/>
                    <a:p>
                      <a:endParaRPr kumimoji="1" lang="ja-JP" altLang="en-US"/>
                    </a:p>
                  </a:txBody>
                  <a:tcPr/>
                </a:tc>
                <a:extLst>
                  <a:ext uri="{0D108BD9-81ED-4DB2-BD59-A6C34878D82A}">
                    <a16:rowId xmlns:a16="http://schemas.microsoft.com/office/drawing/2014/main" val="1709530743"/>
                  </a:ext>
                </a:extLst>
              </a:tr>
              <a:tr h="492125">
                <a:tc>
                  <a:txBody>
                    <a:bodyPr/>
                    <a:lstStyle/>
                    <a:p>
                      <a:pPr algn="ctr"/>
                      <a:r>
                        <a:rPr kumimoji="1" lang="ja-JP" altLang="en-US" dirty="0"/>
                        <a:t>連絡先</a:t>
                      </a:r>
                    </a:p>
                  </a:txBody>
                  <a:tcPr anchor="ctr"/>
                </a:tc>
                <a:tc>
                  <a:txBody>
                    <a:bodyPr/>
                    <a:lstStyle/>
                    <a:p>
                      <a:pPr algn="l"/>
                      <a:r>
                        <a:rPr kumimoji="1" lang="en-US" altLang="ja-JP" dirty="0"/>
                        <a:t>TEL</a:t>
                      </a:r>
                      <a:endParaRPr kumimoji="1" lang="ja-JP" altLang="en-US" dirty="0"/>
                    </a:p>
                  </a:txBody>
                  <a:tcPr anchor="ctr"/>
                </a:tc>
                <a:extLst>
                  <a:ext uri="{0D108BD9-81ED-4DB2-BD59-A6C34878D82A}">
                    <a16:rowId xmlns:a16="http://schemas.microsoft.com/office/drawing/2014/main" val="857106129"/>
                  </a:ext>
                </a:extLst>
              </a:tr>
            </a:tbl>
          </a:graphicData>
        </a:graphic>
      </p:graphicFrame>
      <p:graphicFrame>
        <p:nvGraphicFramePr>
          <p:cNvPr id="6" name="表 5">
            <a:extLst>
              <a:ext uri="{FF2B5EF4-FFF2-40B4-BE49-F238E27FC236}">
                <a16:creationId xmlns:a16="http://schemas.microsoft.com/office/drawing/2014/main" id="{90C530F7-9FCD-42E7-8C1E-0F89912A6B2F}"/>
              </a:ext>
            </a:extLst>
          </p:cNvPr>
          <p:cNvGraphicFramePr>
            <a:graphicFrameLocks noGrp="1"/>
          </p:cNvGraphicFramePr>
          <p:nvPr>
            <p:extLst>
              <p:ext uri="{D42A27DB-BD31-4B8C-83A1-F6EECF244321}">
                <p14:modId xmlns:p14="http://schemas.microsoft.com/office/powerpoint/2010/main" val="4086213092"/>
              </p:ext>
            </p:extLst>
          </p:nvPr>
        </p:nvGraphicFramePr>
        <p:xfrm>
          <a:off x="476249" y="3650455"/>
          <a:ext cx="5819776" cy="2466976"/>
        </p:xfrm>
        <a:graphic>
          <a:graphicData uri="http://schemas.openxmlformats.org/drawingml/2006/table">
            <a:tbl>
              <a:tblPr firstRow="1" bandRow="1">
                <a:tableStyleId>{5940675A-B579-460E-94D1-54222C63F5DA}</a:tableStyleId>
              </a:tblPr>
              <a:tblGrid>
                <a:gridCol w="1352551">
                  <a:extLst>
                    <a:ext uri="{9D8B030D-6E8A-4147-A177-3AD203B41FA5}">
                      <a16:colId xmlns:a16="http://schemas.microsoft.com/office/drawing/2014/main" val="2538687176"/>
                    </a:ext>
                  </a:extLst>
                </a:gridCol>
                <a:gridCol w="4467225">
                  <a:extLst>
                    <a:ext uri="{9D8B030D-6E8A-4147-A177-3AD203B41FA5}">
                      <a16:colId xmlns:a16="http://schemas.microsoft.com/office/drawing/2014/main" val="4108979924"/>
                    </a:ext>
                  </a:extLst>
                </a:gridCol>
              </a:tblGrid>
              <a:tr h="491014">
                <a:tc>
                  <a:txBody>
                    <a:bodyPr/>
                    <a:lstStyle/>
                    <a:p>
                      <a:pPr algn="ctr"/>
                      <a:r>
                        <a:rPr kumimoji="1" lang="ja-JP" altLang="en-US" dirty="0"/>
                        <a:t>形式</a:t>
                      </a:r>
                    </a:p>
                  </a:txBody>
                  <a:tcPr anchor="ctr"/>
                </a:tc>
                <a:tc>
                  <a:txBody>
                    <a:bodyPr/>
                    <a:lstStyle/>
                    <a:p>
                      <a:pPr algn="ctr"/>
                      <a:r>
                        <a:rPr kumimoji="1" lang="ja-JP" altLang="en-US" dirty="0"/>
                        <a:t>一戸建て・長屋・共同住宅・その他（　　　　　　）</a:t>
                      </a:r>
                      <a:endParaRPr kumimoji="1" lang="en-US" altLang="ja-JP" dirty="0"/>
                    </a:p>
                  </a:txBody>
                  <a:tcPr anchor="ctr"/>
                </a:tc>
                <a:extLst>
                  <a:ext uri="{0D108BD9-81ED-4DB2-BD59-A6C34878D82A}">
                    <a16:rowId xmlns:a16="http://schemas.microsoft.com/office/drawing/2014/main" val="1088107190"/>
                  </a:ext>
                </a:extLst>
              </a:tr>
              <a:tr h="491014">
                <a:tc>
                  <a:txBody>
                    <a:bodyPr/>
                    <a:lstStyle/>
                    <a:p>
                      <a:pPr algn="ctr"/>
                      <a:r>
                        <a:rPr kumimoji="1" lang="ja-JP" altLang="en-US" dirty="0"/>
                        <a:t>所在地</a:t>
                      </a:r>
                    </a:p>
                  </a:txBody>
                  <a:tcPr anchor="ctr"/>
                </a:tc>
                <a:tc>
                  <a:txBody>
                    <a:bodyPr/>
                    <a:lstStyle/>
                    <a:p>
                      <a:pPr algn="l"/>
                      <a:r>
                        <a:rPr kumimoji="1" lang="ja-JP" altLang="en-US" dirty="0"/>
                        <a:t>〒</a:t>
                      </a:r>
                    </a:p>
                  </a:txBody>
                  <a:tcPr/>
                </a:tc>
                <a:extLst>
                  <a:ext uri="{0D108BD9-81ED-4DB2-BD59-A6C34878D82A}">
                    <a16:rowId xmlns:a16="http://schemas.microsoft.com/office/drawing/2014/main" val="914682931"/>
                  </a:ext>
                </a:extLst>
              </a:tr>
              <a:tr h="491014">
                <a:tc>
                  <a:txBody>
                    <a:bodyPr/>
                    <a:lstStyle/>
                    <a:p>
                      <a:pPr algn="ctr"/>
                      <a:r>
                        <a:rPr kumimoji="1" lang="ja-JP" altLang="en-US" dirty="0"/>
                        <a:t>予定する</a:t>
                      </a:r>
                      <a:endParaRPr kumimoji="1" lang="en-US" altLang="ja-JP" dirty="0"/>
                    </a:p>
                    <a:p>
                      <a:pPr algn="ctr"/>
                      <a:r>
                        <a:rPr kumimoji="1" lang="ja-JP" altLang="en-US" dirty="0"/>
                        <a:t>専用個室数</a:t>
                      </a:r>
                    </a:p>
                  </a:txBody>
                  <a:tcPr anchor="ctr"/>
                </a:tc>
                <a:tc>
                  <a:txBody>
                    <a:bodyPr/>
                    <a:lstStyle/>
                    <a:p>
                      <a:pPr algn="ctr"/>
                      <a:r>
                        <a:rPr kumimoji="1" lang="ja-JP" altLang="en-US" dirty="0"/>
                        <a:t>室</a:t>
                      </a:r>
                    </a:p>
                  </a:txBody>
                  <a:tcPr anchor="ctr"/>
                </a:tc>
                <a:extLst>
                  <a:ext uri="{0D108BD9-81ED-4DB2-BD59-A6C34878D82A}">
                    <a16:rowId xmlns:a16="http://schemas.microsoft.com/office/drawing/2014/main" val="3652915884"/>
                  </a:ext>
                </a:extLst>
              </a:tr>
              <a:tr h="491014">
                <a:tc>
                  <a:txBody>
                    <a:bodyPr/>
                    <a:lstStyle/>
                    <a:p>
                      <a:pPr algn="ctr"/>
                      <a:r>
                        <a:rPr kumimoji="1" lang="ja-JP" altLang="en-US" dirty="0"/>
                        <a:t>構造・階数</a:t>
                      </a:r>
                    </a:p>
                  </a:txBody>
                  <a:tcPr anchor="ctr"/>
                </a:tc>
                <a:tc>
                  <a:txBody>
                    <a:bodyPr/>
                    <a:lstStyle/>
                    <a:p>
                      <a:pPr algn="ctr"/>
                      <a:r>
                        <a:rPr kumimoji="1" lang="ja-JP" altLang="en-US" dirty="0"/>
                        <a:t>　　　造　　　　　　階</a:t>
                      </a:r>
                    </a:p>
                  </a:txBody>
                  <a:tcPr anchor="ctr"/>
                </a:tc>
                <a:extLst>
                  <a:ext uri="{0D108BD9-81ED-4DB2-BD59-A6C34878D82A}">
                    <a16:rowId xmlns:a16="http://schemas.microsoft.com/office/drawing/2014/main" val="1248657864"/>
                  </a:ext>
                </a:extLst>
              </a:tr>
              <a:tr h="491014">
                <a:tc>
                  <a:txBody>
                    <a:bodyPr/>
                    <a:lstStyle/>
                    <a:p>
                      <a:pPr algn="ctr"/>
                      <a:r>
                        <a:rPr kumimoji="1" lang="ja-JP" altLang="en-US" dirty="0"/>
                        <a:t>建築年</a:t>
                      </a:r>
                    </a:p>
                  </a:txBody>
                  <a:tcPr anchor="ctr"/>
                </a:tc>
                <a:tc>
                  <a:txBody>
                    <a:bodyPr/>
                    <a:lstStyle/>
                    <a:p>
                      <a:pPr algn="ctr"/>
                      <a:r>
                        <a:rPr kumimoji="1" lang="ja-JP" altLang="en-US" dirty="0"/>
                        <a:t>年</a:t>
                      </a:r>
                    </a:p>
                  </a:txBody>
                  <a:tcPr anchor="ctr"/>
                </a:tc>
                <a:extLst>
                  <a:ext uri="{0D108BD9-81ED-4DB2-BD59-A6C34878D82A}">
                    <a16:rowId xmlns:a16="http://schemas.microsoft.com/office/drawing/2014/main" val="1693199207"/>
                  </a:ext>
                </a:extLst>
              </a:tr>
            </a:tbl>
          </a:graphicData>
        </a:graphic>
      </p:graphicFrame>
    </p:spTree>
    <p:extLst>
      <p:ext uri="{BB962C8B-B14F-4D97-AF65-F5344CB8AC3E}">
        <p14:creationId xmlns:p14="http://schemas.microsoft.com/office/powerpoint/2010/main" val="22179164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5142</TotalTime>
  <Words>1326</Words>
  <Application>Microsoft Office PowerPoint</Application>
  <PresentationFormat>A4 210 x 297 mm</PresentationFormat>
  <Paragraphs>156</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和歌山市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和歌山市</dc:creator>
  <cp:lastModifiedBy>和歌山市</cp:lastModifiedBy>
  <cp:revision>262</cp:revision>
  <cp:lastPrinted>2023-03-20T01:27:13Z</cp:lastPrinted>
  <dcterms:created xsi:type="dcterms:W3CDTF">2022-01-05T00:57:59Z</dcterms:created>
  <dcterms:modified xsi:type="dcterms:W3CDTF">2025-03-28T02:11:16Z</dcterms:modified>
</cp:coreProperties>
</file>