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</p:sldMasterIdLst>
  <p:sldIdLst>
    <p:sldId id="259" r:id="rId2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和歌山市" initials="w" lastIdx="1" clrIdx="0">
    <p:extLst>
      <p:ext uri="{19B8F6BF-5375-455C-9EA6-DF929625EA0E}">
        <p15:presenceInfo xmlns:p15="http://schemas.microsoft.com/office/powerpoint/2012/main" userId="和歌山市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66"/>
    <a:srgbClr val="CC99FF"/>
    <a:srgbClr val="CCCCFF"/>
    <a:srgbClr val="FFCCFF"/>
    <a:srgbClr val="FF6600"/>
    <a:srgbClr val="FF66CC"/>
    <a:srgbClr val="66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2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82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999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56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25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22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13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90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46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7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42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82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2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2915274" y="883020"/>
            <a:ext cx="1027452" cy="3423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応募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2063798" y="1370188"/>
            <a:ext cx="2730403" cy="38796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月中旬　応募者説明会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2360326" y="2928099"/>
            <a:ext cx="2055015" cy="4420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１次選定申請書類提出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063798" y="5414898"/>
            <a:ext cx="2664087" cy="4894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補助金申請書類提出（</a:t>
            </a: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月末〆切）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2204058" y="4359713"/>
            <a:ext cx="2396408" cy="4234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セーフティネット住宅登録申請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684633" y="3670864"/>
            <a:ext cx="1477840" cy="33093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応募者多数の場合２次選定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546064" y="6914802"/>
            <a:ext cx="1728233" cy="3869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工事開始</a:t>
            </a:r>
          </a:p>
        </p:txBody>
      </p:sp>
      <p:sp>
        <p:nvSpPr>
          <p:cNvPr id="31" name="角丸四角形 30"/>
          <p:cNvSpPr/>
          <p:nvPr/>
        </p:nvSpPr>
        <p:spPr>
          <a:xfrm>
            <a:off x="2320307" y="7610197"/>
            <a:ext cx="2177621" cy="3456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実績報告、補助金交付請求</a:t>
            </a:r>
          </a:p>
        </p:txBody>
      </p:sp>
      <p:sp>
        <p:nvSpPr>
          <p:cNvPr id="41" name="角丸四角形 40"/>
          <p:cNvSpPr/>
          <p:nvPr/>
        </p:nvSpPr>
        <p:spPr>
          <a:xfrm>
            <a:off x="2322795" y="8363487"/>
            <a:ext cx="2158935" cy="34768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完了検査</a:t>
            </a:r>
          </a:p>
        </p:txBody>
      </p:sp>
      <p:sp>
        <p:nvSpPr>
          <p:cNvPr id="58" name="角丸四角形 57"/>
          <p:cNvSpPr/>
          <p:nvPr/>
        </p:nvSpPr>
        <p:spPr>
          <a:xfrm>
            <a:off x="2552769" y="8999388"/>
            <a:ext cx="1698988" cy="42328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補助金の交付</a:t>
            </a:r>
          </a:p>
        </p:txBody>
      </p:sp>
      <p:sp>
        <p:nvSpPr>
          <p:cNvPr id="60" name="楕円 59"/>
          <p:cNvSpPr/>
          <p:nvPr/>
        </p:nvSpPr>
        <p:spPr>
          <a:xfrm>
            <a:off x="533401" y="2561841"/>
            <a:ext cx="2845592" cy="39052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3793012" y="2033320"/>
            <a:ext cx="2089929" cy="667084"/>
          </a:xfrm>
          <a:prstGeom prst="wedgeRoundRectCallout">
            <a:avLst>
              <a:gd name="adj1" fmla="val -61574"/>
              <a:gd name="adj2" fmla="val -153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</a:rPr>
              <a:t>★耐震性の有無の確認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耐震性なし⇒耐震改修工事を計画</a:t>
            </a:r>
          </a:p>
        </p:txBody>
      </p:sp>
      <p:sp>
        <p:nvSpPr>
          <p:cNvPr id="84" name="円形吹き出し 83"/>
          <p:cNvSpPr/>
          <p:nvPr/>
        </p:nvSpPr>
        <p:spPr>
          <a:xfrm>
            <a:off x="4731519" y="741067"/>
            <a:ext cx="2012801" cy="912385"/>
          </a:xfrm>
          <a:prstGeom prst="wedgeEllipseCallout">
            <a:avLst>
              <a:gd name="adj1" fmla="val -34288"/>
              <a:gd name="adj2" fmla="val 89643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市において実施している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耐震診断を希望する場合はご相談ください</a:t>
            </a:r>
          </a:p>
        </p:txBody>
      </p:sp>
      <p:sp>
        <p:nvSpPr>
          <p:cNvPr id="11" name="四角形: 角度付き 10">
            <a:extLst>
              <a:ext uri="{FF2B5EF4-FFF2-40B4-BE49-F238E27FC236}">
                <a16:creationId xmlns:a16="http://schemas.microsoft.com/office/drawing/2014/main" id="{24C45B55-7A36-4698-BB68-AF3ABCED1EA9}"/>
              </a:ext>
            </a:extLst>
          </p:cNvPr>
          <p:cNvSpPr/>
          <p:nvPr/>
        </p:nvSpPr>
        <p:spPr>
          <a:xfrm>
            <a:off x="1895770" y="289998"/>
            <a:ext cx="2966444" cy="266283"/>
          </a:xfrm>
          <a:prstGeom prst="beve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補助の流れ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D51C893B-51CE-496E-A921-2B28ACFF06E7}"/>
              </a:ext>
            </a:extLst>
          </p:cNvPr>
          <p:cNvSpPr/>
          <p:nvPr/>
        </p:nvSpPr>
        <p:spPr>
          <a:xfrm>
            <a:off x="379216" y="883020"/>
            <a:ext cx="439352" cy="554062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4/22</a:t>
            </a:r>
            <a:r>
              <a:rPr kumimoji="1" lang="ja-JP" altLang="en-US" sz="800" dirty="0">
                <a:solidFill>
                  <a:schemeClr val="tx1"/>
                </a:solidFill>
              </a:rPr>
              <a:t>～</a:t>
            </a:r>
            <a:r>
              <a:rPr kumimoji="1" lang="en-US" altLang="ja-JP" sz="800" dirty="0">
                <a:solidFill>
                  <a:schemeClr val="tx1"/>
                </a:solidFill>
              </a:rPr>
              <a:t>5/22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F9A207FB-EC8F-448B-BEE1-7830C35F8B1B}"/>
              </a:ext>
            </a:extLst>
          </p:cNvPr>
          <p:cNvSpPr/>
          <p:nvPr/>
        </p:nvSpPr>
        <p:spPr>
          <a:xfrm>
            <a:off x="420897" y="3374098"/>
            <a:ext cx="383985" cy="1395902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８月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ECA12F9E-F156-4373-A693-BB750D79BAC8}"/>
              </a:ext>
            </a:extLst>
          </p:cNvPr>
          <p:cNvSpPr/>
          <p:nvPr/>
        </p:nvSpPr>
        <p:spPr>
          <a:xfrm>
            <a:off x="446518" y="4856993"/>
            <a:ext cx="358364" cy="1156152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９月</a:t>
            </a:r>
          </a:p>
        </p:txBody>
      </p:sp>
      <p:sp>
        <p:nvSpPr>
          <p:cNvPr id="63" name="四角形: 角を丸くする 62">
            <a:extLst>
              <a:ext uri="{FF2B5EF4-FFF2-40B4-BE49-F238E27FC236}">
                <a16:creationId xmlns:a16="http://schemas.microsoft.com/office/drawing/2014/main" id="{0139BE44-B212-4CF1-9369-7D4DB48FAA0C}"/>
              </a:ext>
            </a:extLst>
          </p:cNvPr>
          <p:cNvSpPr/>
          <p:nvPr/>
        </p:nvSpPr>
        <p:spPr>
          <a:xfrm>
            <a:off x="455151" y="8267615"/>
            <a:ext cx="349719" cy="536617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２月</a:t>
            </a: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C82A3B8A-614A-4BC3-B9DF-BFD7074F6BB4}"/>
              </a:ext>
            </a:extLst>
          </p:cNvPr>
          <p:cNvSpPr/>
          <p:nvPr/>
        </p:nvSpPr>
        <p:spPr>
          <a:xfrm>
            <a:off x="446518" y="8999388"/>
            <a:ext cx="358352" cy="536617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３月</a:t>
            </a:r>
          </a:p>
        </p:txBody>
      </p:sp>
      <p:sp>
        <p:nvSpPr>
          <p:cNvPr id="65" name="四角形: 角を丸くする 64">
            <a:extLst>
              <a:ext uri="{FF2B5EF4-FFF2-40B4-BE49-F238E27FC236}">
                <a16:creationId xmlns:a16="http://schemas.microsoft.com/office/drawing/2014/main" id="{2289891E-3A40-46B9-AE03-13F83266E4BE}"/>
              </a:ext>
            </a:extLst>
          </p:cNvPr>
          <p:cNvSpPr/>
          <p:nvPr/>
        </p:nvSpPr>
        <p:spPr>
          <a:xfrm>
            <a:off x="416722" y="30437"/>
            <a:ext cx="406020" cy="785404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期間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【</a:t>
            </a:r>
            <a:r>
              <a:rPr kumimoji="1" lang="ja-JP" altLang="en-US" sz="800" dirty="0">
                <a:solidFill>
                  <a:schemeClr val="tx1"/>
                </a:solidFill>
              </a:rPr>
              <a:t>イメージ</a:t>
            </a:r>
            <a:r>
              <a:rPr kumimoji="1" lang="en-US" altLang="ja-JP" sz="800" dirty="0">
                <a:solidFill>
                  <a:schemeClr val="tx1"/>
                </a:solidFill>
              </a:rPr>
              <a:t>】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BA4D6CF5-E18F-496F-A287-56DFF49C2C84}"/>
              </a:ext>
            </a:extLst>
          </p:cNvPr>
          <p:cNvSpPr/>
          <p:nvPr/>
        </p:nvSpPr>
        <p:spPr>
          <a:xfrm>
            <a:off x="420897" y="2007236"/>
            <a:ext cx="397671" cy="1275097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６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月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下旬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～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７月</a:t>
            </a: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826AA041-33BC-4B39-9FDA-4C1EBC7BD9B2}"/>
              </a:ext>
            </a:extLst>
          </p:cNvPr>
          <p:cNvSpPr/>
          <p:nvPr/>
        </p:nvSpPr>
        <p:spPr>
          <a:xfrm>
            <a:off x="455152" y="6199708"/>
            <a:ext cx="349730" cy="1872751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10</a:t>
            </a:r>
            <a:r>
              <a:rPr kumimoji="1" lang="ja-JP" altLang="en-US" sz="1000" dirty="0">
                <a:solidFill>
                  <a:schemeClr val="tx1"/>
                </a:solidFill>
              </a:rPr>
              <a:t>月～１月</a:t>
            </a:r>
          </a:p>
        </p:txBody>
      </p:sp>
      <p:pic>
        <p:nvPicPr>
          <p:cNvPr id="18" name="グラフィックス 17" descr="教室">
            <a:extLst>
              <a:ext uri="{FF2B5EF4-FFF2-40B4-BE49-F238E27FC236}">
                <a16:creationId xmlns:a16="http://schemas.microsoft.com/office/drawing/2014/main" id="{330AC5C7-BB10-42A7-9020-FC6B9113E6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83349" y="1358841"/>
            <a:ext cx="491070" cy="491070"/>
          </a:xfrm>
          <a:prstGeom prst="rect">
            <a:avLst/>
          </a:prstGeom>
        </p:spPr>
      </p:pic>
      <p:sp>
        <p:nvSpPr>
          <p:cNvPr id="66" name="円形吹き出し 83">
            <a:extLst>
              <a:ext uri="{FF2B5EF4-FFF2-40B4-BE49-F238E27FC236}">
                <a16:creationId xmlns:a16="http://schemas.microsoft.com/office/drawing/2014/main" id="{5A6979E2-DCBC-4ED2-B3A8-6127C8C96797}"/>
              </a:ext>
            </a:extLst>
          </p:cNvPr>
          <p:cNvSpPr/>
          <p:nvPr/>
        </p:nvSpPr>
        <p:spPr>
          <a:xfrm>
            <a:off x="4731519" y="4076529"/>
            <a:ext cx="2055022" cy="912385"/>
          </a:xfrm>
          <a:prstGeom prst="wedgeEllipseCallout">
            <a:avLst>
              <a:gd name="adj1" fmla="val -58255"/>
              <a:gd name="adj2" fmla="val 2993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セーフティネット住宅情報提供システムよりオンラインで行う申請。登録条件等の問合せは住宅政策課へ</a:t>
            </a:r>
          </a:p>
        </p:txBody>
      </p:sp>
      <p:sp>
        <p:nvSpPr>
          <p:cNvPr id="68" name="角丸四角形 26">
            <a:extLst>
              <a:ext uri="{FF2B5EF4-FFF2-40B4-BE49-F238E27FC236}">
                <a16:creationId xmlns:a16="http://schemas.microsoft.com/office/drawing/2014/main" id="{959606C2-9ED5-43B9-9A98-9F7163C4C3AD}"/>
              </a:ext>
            </a:extLst>
          </p:cNvPr>
          <p:cNvSpPr/>
          <p:nvPr/>
        </p:nvSpPr>
        <p:spPr>
          <a:xfrm>
            <a:off x="2546064" y="6161512"/>
            <a:ext cx="1712405" cy="38696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交付決定</a:t>
            </a:r>
          </a:p>
        </p:txBody>
      </p:sp>
      <p:sp>
        <p:nvSpPr>
          <p:cNvPr id="71" name="角丸四角形吹き出し 60">
            <a:extLst>
              <a:ext uri="{FF2B5EF4-FFF2-40B4-BE49-F238E27FC236}">
                <a16:creationId xmlns:a16="http://schemas.microsoft.com/office/drawing/2014/main" id="{4A7897F6-A782-4A8F-857A-0F2EBE8AB9BC}"/>
              </a:ext>
            </a:extLst>
          </p:cNvPr>
          <p:cNvSpPr/>
          <p:nvPr/>
        </p:nvSpPr>
        <p:spPr>
          <a:xfrm>
            <a:off x="1177368" y="3403433"/>
            <a:ext cx="1062034" cy="518422"/>
          </a:xfrm>
          <a:prstGeom prst="wedgeRoundRectCallout">
            <a:avLst>
              <a:gd name="adj1" fmla="val 140606"/>
              <a:gd name="adj2" fmla="val -371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工事内容、費用の確認</a:t>
            </a:r>
          </a:p>
        </p:txBody>
      </p: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B28582D1-FBEA-45D5-8AE3-6704BA2887BD}"/>
              </a:ext>
            </a:extLst>
          </p:cNvPr>
          <p:cNvCxnSpPr>
            <a:stCxn id="2" idx="2"/>
            <a:endCxn id="5" idx="0"/>
          </p:cNvCxnSpPr>
          <p:nvPr/>
        </p:nvCxnSpPr>
        <p:spPr>
          <a:xfrm>
            <a:off x="3429000" y="1225416"/>
            <a:ext cx="0" cy="144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1857C3A8-881A-4526-B0F4-F8CB9E8FA18A}"/>
              </a:ext>
            </a:extLst>
          </p:cNvPr>
          <p:cNvSpPr txBox="1"/>
          <p:nvPr/>
        </p:nvSpPr>
        <p:spPr>
          <a:xfrm>
            <a:off x="3497076" y="3996582"/>
            <a:ext cx="8846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accent1"/>
                </a:solidFill>
              </a:rPr>
              <a:t>選定</a:t>
            </a:r>
          </a:p>
        </p:txBody>
      </p: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675EF253-5501-443E-AE6B-BD80B2E13080}"/>
              </a:ext>
            </a:extLst>
          </p:cNvPr>
          <p:cNvCxnSpPr>
            <a:cxnSpLocks/>
          </p:cNvCxnSpPr>
          <p:nvPr/>
        </p:nvCxnSpPr>
        <p:spPr>
          <a:xfrm flipH="1">
            <a:off x="3433034" y="4783783"/>
            <a:ext cx="6420" cy="631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EAD5C8C-9C0B-4B68-9D1F-E9054FAB7C08}"/>
              </a:ext>
            </a:extLst>
          </p:cNvPr>
          <p:cNvSpPr txBox="1"/>
          <p:nvPr/>
        </p:nvSpPr>
        <p:spPr>
          <a:xfrm>
            <a:off x="3506892" y="4885301"/>
            <a:ext cx="8846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accent1"/>
                </a:solidFill>
              </a:rPr>
              <a:t>住宅登録</a:t>
            </a:r>
          </a:p>
        </p:txBody>
      </p:sp>
      <p:cxnSp>
        <p:nvCxnSpPr>
          <p:cNvPr id="98" name="直線矢印コネクタ 97">
            <a:extLst>
              <a:ext uri="{FF2B5EF4-FFF2-40B4-BE49-F238E27FC236}">
                <a16:creationId xmlns:a16="http://schemas.microsoft.com/office/drawing/2014/main" id="{98AE9E28-F1F9-47F0-B90B-1D8FF8E2402D}"/>
              </a:ext>
            </a:extLst>
          </p:cNvPr>
          <p:cNvCxnSpPr>
            <a:cxnSpLocks/>
          </p:cNvCxnSpPr>
          <p:nvPr/>
        </p:nvCxnSpPr>
        <p:spPr>
          <a:xfrm flipH="1">
            <a:off x="3431845" y="7301770"/>
            <a:ext cx="1063" cy="308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>
            <a:extLst>
              <a:ext uri="{FF2B5EF4-FFF2-40B4-BE49-F238E27FC236}">
                <a16:creationId xmlns:a16="http://schemas.microsoft.com/office/drawing/2014/main" id="{C6AAC1D4-D05F-4F25-ACEF-6FD3EFE136F3}"/>
              </a:ext>
            </a:extLst>
          </p:cNvPr>
          <p:cNvCxnSpPr>
            <a:cxnSpLocks/>
          </p:cNvCxnSpPr>
          <p:nvPr/>
        </p:nvCxnSpPr>
        <p:spPr>
          <a:xfrm flipH="1">
            <a:off x="3419456" y="7955874"/>
            <a:ext cx="6855" cy="407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B0697ED3-C3D0-4F7E-9839-F400F875A9B6}"/>
              </a:ext>
            </a:extLst>
          </p:cNvPr>
          <p:cNvCxnSpPr>
            <a:cxnSpLocks/>
          </p:cNvCxnSpPr>
          <p:nvPr/>
        </p:nvCxnSpPr>
        <p:spPr>
          <a:xfrm>
            <a:off x="3419456" y="8711172"/>
            <a:ext cx="0" cy="288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A243E0F2-B1AF-4E33-AFC1-4785B2598231}"/>
              </a:ext>
            </a:extLst>
          </p:cNvPr>
          <p:cNvCxnSpPr>
            <a:cxnSpLocks/>
          </p:cNvCxnSpPr>
          <p:nvPr/>
        </p:nvCxnSpPr>
        <p:spPr>
          <a:xfrm flipH="1">
            <a:off x="3428999" y="1760212"/>
            <a:ext cx="8070" cy="1179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角丸四角形吹き出し 60">
            <a:extLst>
              <a:ext uri="{FF2B5EF4-FFF2-40B4-BE49-F238E27FC236}">
                <a16:creationId xmlns:a16="http://schemas.microsoft.com/office/drawing/2014/main" id="{78DCB4FE-8DDD-4C08-A4B9-E7EAFBF826D8}"/>
              </a:ext>
            </a:extLst>
          </p:cNvPr>
          <p:cNvSpPr/>
          <p:nvPr/>
        </p:nvSpPr>
        <p:spPr>
          <a:xfrm>
            <a:off x="1188027" y="2053701"/>
            <a:ext cx="1062034" cy="518422"/>
          </a:xfrm>
          <a:prstGeom prst="wedgeRoundRectCallout">
            <a:avLst>
              <a:gd name="adj1" fmla="val 155853"/>
              <a:gd name="adj2" fmla="val 382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改修工事の設計</a:t>
            </a:r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E44C68BE-A798-4703-BCAE-CF120785E88B}"/>
              </a:ext>
            </a:extLst>
          </p:cNvPr>
          <p:cNvCxnSpPr>
            <a:cxnSpLocks/>
          </p:cNvCxnSpPr>
          <p:nvPr/>
        </p:nvCxnSpPr>
        <p:spPr>
          <a:xfrm rot="60000" flipH="1">
            <a:off x="3437917" y="3369719"/>
            <a:ext cx="199" cy="300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F2BED930-20E8-4EF6-8DA1-9FA667FA12D9}"/>
              </a:ext>
            </a:extLst>
          </p:cNvPr>
          <p:cNvCxnSpPr>
            <a:cxnSpLocks/>
          </p:cNvCxnSpPr>
          <p:nvPr/>
        </p:nvCxnSpPr>
        <p:spPr>
          <a:xfrm rot="-180000" flipH="1">
            <a:off x="3437917" y="3995578"/>
            <a:ext cx="21291" cy="357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F2BED930-20E8-4EF6-8DA1-9FA667FA12D9}"/>
              </a:ext>
            </a:extLst>
          </p:cNvPr>
          <p:cNvCxnSpPr>
            <a:cxnSpLocks/>
          </p:cNvCxnSpPr>
          <p:nvPr/>
        </p:nvCxnSpPr>
        <p:spPr>
          <a:xfrm rot="21420000" flipH="1">
            <a:off x="3422263" y="6551040"/>
            <a:ext cx="21291" cy="357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>
            <a:extLst>
              <a:ext uri="{FF2B5EF4-FFF2-40B4-BE49-F238E27FC236}">
                <a16:creationId xmlns:a16="http://schemas.microsoft.com/office/drawing/2014/main" id="{F2BED930-20E8-4EF6-8DA1-9FA667FA12D9}"/>
              </a:ext>
            </a:extLst>
          </p:cNvPr>
          <p:cNvCxnSpPr>
            <a:cxnSpLocks/>
          </p:cNvCxnSpPr>
          <p:nvPr/>
        </p:nvCxnSpPr>
        <p:spPr>
          <a:xfrm rot="21360000" flipH="1">
            <a:off x="3428808" y="5906310"/>
            <a:ext cx="21291" cy="25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84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5100</TotalTime>
  <Words>139</Words>
  <Application>Microsoft Office PowerPoint</Application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和歌山市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和歌山市</dc:creator>
  <cp:lastModifiedBy>和歌山市</cp:lastModifiedBy>
  <cp:revision>282</cp:revision>
  <cp:lastPrinted>2023-05-01T04:00:09Z</cp:lastPrinted>
  <dcterms:created xsi:type="dcterms:W3CDTF">2022-01-05T00:57:59Z</dcterms:created>
  <dcterms:modified xsi:type="dcterms:W3CDTF">2026-03-19T14:24:22Z</dcterms:modified>
</cp:coreProperties>
</file>