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D1F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 snapToGrid="0">
      <p:cViewPr>
        <p:scale>
          <a:sx n="150" d="100"/>
          <a:sy n="150" d="100"/>
        </p:scale>
        <p:origin x="2082" y="-2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AB881-AA86-4F79-8DA9-48717DDEFF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E51FA-739E-428B-9216-E0BC0A170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55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4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5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47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9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6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73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0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90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93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DDE29-9933-4734-A3DF-E2DDD016B3C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EB8D-57E3-4827-BE9C-A09942310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16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84764F0-1E87-4670-B3CC-8CF71DC443C3}"/>
              </a:ext>
            </a:extLst>
          </p:cNvPr>
          <p:cNvSpPr/>
          <p:nvPr/>
        </p:nvSpPr>
        <p:spPr>
          <a:xfrm>
            <a:off x="60823" y="3467412"/>
            <a:ext cx="3263048" cy="4423234"/>
          </a:xfrm>
          <a:prstGeom prst="roundRect">
            <a:avLst>
              <a:gd name="adj" fmla="val 110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9F001914-36CE-4C2F-A3B4-8C1B6B5D9B68}"/>
              </a:ext>
            </a:extLst>
          </p:cNvPr>
          <p:cNvSpPr/>
          <p:nvPr/>
        </p:nvSpPr>
        <p:spPr>
          <a:xfrm>
            <a:off x="227375" y="3569359"/>
            <a:ext cx="756000" cy="324000"/>
          </a:xfrm>
          <a:prstGeom prst="roundRect">
            <a:avLst>
              <a:gd name="adj" fmla="val 1111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個人宅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DA864C3-CCC5-4185-969E-63BA8D607C02}"/>
              </a:ext>
            </a:extLst>
          </p:cNvPr>
          <p:cNvSpPr txBox="1"/>
          <p:nvPr/>
        </p:nvSpPr>
        <p:spPr>
          <a:xfrm>
            <a:off x="254030" y="3963096"/>
            <a:ext cx="289694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10kW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未満の </a:t>
            </a:r>
            <a:r>
              <a:rPr kumimoji="1" lang="ja-JP" altLang="en-US" sz="2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太陽光発電設備</a:t>
            </a:r>
            <a:endParaRPr kumimoji="1" lang="en-US" altLang="ja-JP" sz="1200" b="1" baseline="300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補助額：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kW</a:t>
            </a:r>
            <a:r>
              <a:rPr kumimoji="1" lang="en-US" altLang="ja-JP" sz="12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FC88F5A-C372-47B7-9256-747C006FC6DD}"/>
              </a:ext>
            </a:extLst>
          </p:cNvPr>
          <p:cNvSpPr/>
          <p:nvPr/>
        </p:nvSpPr>
        <p:spPr>
          <a:xfrm>
            <a:off x="1028639" y="4832448"/>
            <a:ext cx="24003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・自家消費率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FIT/FIP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制度の認定を取得しないこと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/kW</a:t>
            </a:r>
            <a:r>
              <a:rPr kumimoji="1" lang="en-US" altLang="ja-JP" sz="1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以下の設備のみ対象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BCBF258-BA04-4F9E-8CFE-52CA1041EEA6}"/>
              </a:ext>
            </a:extLst>
          </p:cNvPr>
          <p:cNvSpPr/>
          <p:nvPr/>
        </p:nvSpPr>
        <p:spPr>
          <a:xfrm>
            <a:off x="-187100" y="6119898"/>
            <a:ext cx="377825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家庭用蓄電池</a:t>
            </a:r>
            <a:endParaRPr kumimoji="1" lang="en-US" altLang="ja-JP" sz="2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補助率：価格の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b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上限額：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万円　 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049CE21-6F7D-4EB5-B192-B07907BFDDD9}"/>
              </a:ext>
            </a:extLst>
          </p:cNvPr>
          <p:cNvSpPr/>
          <p:nvPr/>
        </p:nvSpPr>
        <p:spPr>
          <a:xfrm>
            <a:off x="1028638" y="7069872"/>
            <a:ext cx="30689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14.1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/kWh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以下の設備のみ対象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・蓄電池のみの申請はできません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7B1BCDA-2FED-4E82-83E0-0FB1B8302A2A}"/>
              </a:ext>
            </a:extLst>
          </p:cNvPr>
          <p:cNvSpPr/>
          <p:nvPr/>
        </p:nvSpPr>
        <p:spPr>
          <a:xfrm>
            <a:off x="1740804" y="8120199"/>
            <a:ext cx="2420855" cy="5719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bIns="108000" rtlCol="0" anchor="ctr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補助対象設備の要件や申請方法など、</a:t>
            </a:r>
            <a:b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詳しくは市ホームページをご覧ください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5F003ECB-D221-4263-845D-2E06EF11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83" y="8087299"/>
            <a:ext cx="800057" cy="125351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8CC312E-247F-49D6-A9F5-035B13DA8443}"/>
              </a:ext>
            </a:extLst>
          </p:cNvPr>
          <p:cNvSpPr/>
          <p:nvPr/>
        </p:nvSpPr>
        <p:spPr>
          <a:xfrm>
            <a:off x="0" y="0"/>
            <a:ext cx="6858000" cy="2017765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576000" rtlCol="0" anchor="ctr"/>
          <a:lstStyle/>
          <a:p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太陽光発電設備等の</a:t>
            </a:r>
            <a:b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導入を補助します！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CA680A-6459-443E-BCB0-63625E53AEF8}"/>
              </a:ext>
            </a:extLst>
          </p:cNvPr>
          <p:cNvSpPr txBox="1"/>
          <p:nvPr/>
        </p:nvSpPr>
        <p:spPr>
          <a:xfrm>
            <a:off x="287257" y="217296"/>
            <a:ext cx="4389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和歌山市脱炭素化推進事業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A9A5A07-6BDA-4F53-B721-7857D8FC0931}"/>
              </a:ext>
            </a:extLst>
          </p:cNvPr>
          <p:cNvSpPr/>
          <p:nvPr/>
        </p:nvSpPr>
        <p:spPr>
          <a:xfrm>
            <a:off x="5694716" y="190617"/>
            <a:ext cx="954107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5E579B1-66C7-4B44-8CA2-C817BDE01A4C}"/>
              </a:ext>
            </a:extLst>
          </p:cNvPr>
          <p:cNvSpPr/>
          <p:nvPr/>
        </p:nvSpPr>
        <p:spPr>
          <a:xfrm>
            <a:off x="60823" y="2162861"/>
            <a:ext cx="6588000" cy="1192109"/>
          </a:xfrm>
          <a:prstGeom prst="rect">
            <a:avLst/>
          </a:prstGeom>
          <a:noFill/>
          <a:ln w="571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>
              <a:spcAft>
                <a:spcPts val="30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＜申請期間＞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日（水）～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令和８年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先着順とし、予算がなくなり次第、終了とします</a:t>
            </a:r>
            <a:endParaRPr kumimoji="1" lang="en-US" altLang="ja-JP" sz="12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＜申請方法＞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工事着手前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に、申請書類を環境政策課の窓口に持参（代理人可）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B4536F7F-CC7E-42AD-BEC9-47573135A396}"/>
              </a:ext>
            </a:extLst>
          </p:cNvPr>
          <p:cNvSpPr/>
          <p:nvPr/>
        </p:nvSpPr>
        <p:spPr>
          <a:xfrm>
            <a:off x="3503761" y="3448495"/>
            <a:ext cx="3263047" cy="2250000"/>
          </a:xfrm>
          <a:prstGeom prst="roundRect">
            <a:avLst>
              <a:gd name="adj" fmla="val 16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3ED909D-B188-4937-818E-F3F39A103AC7}"/>
              </a:ext>
            </a:extLst>
          </p:cNvPr>
          <p:cNvSpPr/>
          <p:nvPr/>
        </p:nvSpPr>
        <p:spPr>
          <a:xfrm>
            <a:off x="3594875" y="3569359"/>
            <a:ext cx="756000" cy="324000"/>
          </a:xfrm>
          <a:prstGeom prst="roundRect">
            <a:avLst>
              <a:gd name="adj" fmla="val 1111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589FF4E-B314-4E16-8D68-6773127FFFD6}"/>
              </a:ext>
            </a:extLst>
          </p:cNvPr>
          <p:cNvSpPr txBox="1"/>
          <p:nvPr/>
        </p:nvSpPr>
        <p:spPr>
          <a:xfrm>
            <a:off x="3600233" y="3963096"/>
            <a:ext cx="28969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20kW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以上の </a:t>
            </a:r>
            <a:r>
              <a:rPr kumimoji="1" lang="ja-JP" altLang="en-US" sz="20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太陽光発電設備</a:t>
            </a:r>
            <a:endParaRPr kumimoji="1" lang="en-US" altLang="ja-JP" sz="12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補助額：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kW</a:t>
            </a:r>
            <a:r>
              <a:rPr kumimoji="1" lang="en-US" altLang="ja-JP" sz="12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上限額：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　 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478F34E-6CD1-4182-8C38-C759CEA2A675}"/>
              </a:ext>
            </a:extLst>
          </p:cNvPr>
          <p:cNvSpPr/>
          <p:nvPr/>
        </p:nvSpPr>
        <p:spPr>
          <a:xfrm>
            <a:off x="4393959" y="5007870"/>
            <a:ext cx="3068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自家消費率</a:t>
            </a:r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FIT/FIP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制度の認定を取得しないこと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/kW</a:t>
            </a:r>
            <a:r>
              <a:rPr kumimoji="1" lang="en-US" altLang="ja-JP" sz="10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以下の設備のみ対象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BC9BC914-1479-4713-9377-97714CCB9936}"/>
              </a:ext>
            </a:extLst>
          </p:cNvPr>
          <p:cNvSpPr/>
          <p:nvPr/>
        </p:nvSpPr>
        <p:spPr>
          <a:xfrm>
            <a:off x="3490427" y="5828232"/>
            <a:ext cx="3263048" cy="2062414"/>
          </a:xfrm>
          <a:prstGeom prst="roundRect">
            <a:avLst>
              <a:gd name="adj" fmla="val 174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71D48CA-921F-4E18-B99F-D2A35D4EB991}"/>
              </a:ext>
            </a:extLst>
          </p:cNvPr>
          <p:cNvSpPr txBox="1"/>
          <p:nvPr/>
        </p:nvSpPr>
        <p:spPr>
          <a:xfrm>
            <a:off x="4205674" y="6287371"/>
            <a:ext cx="18325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エネファーム</a:t>
            </a:r>
            <a:endParaRPr kumimoji="1" lang="en-US" altLang="ja-JP" sz="2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補助率：価格の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上限額：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　　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51B13AF-66C0-4642-AB9A-2E1DDD9407EA}"/>
              </a:ext>
            </a:extLst>
          </p:cNvPr>
          <p:cNvSpPr/>
          <p:nvPr/>
        </p:nvSpPr>
        <p:spPr>
          <a:xfrm>
            <a:off x="4393959" y="7336092"/>
            <a:ext cx="335455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・太陽光発電設備を導入する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していること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45AD493A-B4AD-4CBB-94A4-220D3AFE1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3911" y="8345066"/>
            <a:ext cx="838200" cy="838200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07146C4-210A-4D54-97A9-48BCBC2BF08F}"/>
              </a:ext>
            </a:extLst>
          </p:cNvPr>
          <p:cNvSpPr txBox="1"/>
          <p:nvPr/>
        </p:nvSpPr>
        <p:spPr>
          <a:xfrm>
            <a:off x="1849285" y="8851162"/>
            <a:ext cx="2861801" cy="53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暮らし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&gt;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ごみ・環境・衛生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&gt;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&gt;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　和歌山市地域脱炭素移行・</a:t>
            </a:r>
            <a:b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再エネ推進重点対策加速化事業補助金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二等辺三角形 52">
            <a:extLst>
              <a:ext uri="{FF2B5EF4-FFF2-40B4-BE49-F238E27FC236}">
                <a16:creationId xmlns:a16="http://schemas.microsoft.com/office/drawing/2014/main" id="{E6D994CD-D05D-49E3-BE7A-A0D20E8955F6}"/>
              </a:ext>
            </a:extLst>
          </p:cNvPr>
          <p:cNvSpPr/>
          <p:nvPr/>
        </p:nvSpPr>
        <p:spPr>
          <a:xfrm rot="5788246">
            <a:off x="4104007" y="8290430"/>
            <a:ext cx="198720" cy="393160"/>
          </a:xfrm>
          <a:prstGeom prst="triangle">
            <a:avLst>
              <a:gd name="adj" fmla="val 5738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CD6C4783-2633-4388-8B74-9C98086EF3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71" y="8345066"/>
            <a:ext cx="1298500" cy="963459"/>
          </a:xfrm>
          <a:prstGeom prst="rect">
            <a:avLst/>
          </a:prstGeom>
        </p:spPr>
      </p:pic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22DEF1C6-113E-49BC-9D9B-5AD4C9BCD5B3}"/>
              </a:ext>
            </a:extLst>
          </p:cNvPr>
          <p:cNvSpPr/>
          <p:nvPr/>
        </p:nvSpPr>
        <p:spPr>
          <a:xfrm>
            <a:off x="370250" y="4882820"/>
            <a:ext cx="648000" cy="216000"/>
          </a:xfrm>
          <a:prstGeom prst="roundRect">
            <a:avLst>
              <a:gd name="adj" fmla="val 16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主な要件</a:t>
            </a:r>
            <a:endParaRPr kumimoji="1" lang="en-US" altLang="ja-JP" sz="1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十字形 48">
            <a:extLst>
              <a:ext uri="{FF2B5EF4-FFF2-40B4-BE49-F238E27FC236}">
                <a16:creationId xmlns:a16="http://schemas.microsoft.com/office/drawing/2014/main" id="{80C1E716-D954-4F82-A21E-F09FAA9CDE70}"/>
              </a:ext>
            </a:extLst>
          </p:cNvPr>
          <p:cNvSpPr/>
          <p:nvPr/>
        </p:nvSpPr>
        <p:spPr>
          <a:xfrm>
            <a:off x="1607183" y="5709308"/>
            <a:ext cx="288000" cy="288000"/>
          </a:xfrm>
          <a:prstGeom prst="plus">
            <a:avLst>
              <a:gd name="adj" fmla="val 39420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C55715B8-432D-4630-8C7C-DD3302F2F948}"/>
              </a:ext>
            </a:extLst>
          </p:cNvPr>
          <p:cNvSpPr/>
          <p:nvPr/>
        </p:nvSpPr>
        <p:spPr>
          <a:xfrm>
            <a:off x="370250" y="7110295"/>
            <a:ext cx="648000" cy="216000"/>
          </a:xfrm>
          <a:prstGeom prst="roundRect">
            <a:avLst>
              <a:gd name="adj" fmla="val 16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主な要件</a:t>
            </a:r>
            <a:endParaRPr kumimoji="1" lang="en-US" altLang="ja-JP" sz="1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EC3CDD5F-2CF3-4DCF-B7CA-1FA76621D542}"/>
              </a:ext>
            </a:extLst>
          </p:cNvPr>
          <p:cNvSpPr/>
          <p:nvPr/>
        </p:nvSpPr>
        <p:spPr>
          <a:xfrm>
            <a:off x="3730409" y="5063041"/>
            <a:ext cx="648000" cy="216000"/>
          </a:xfrm>
          <a:prstGeom prst="roundRect">
            <a:avLst>
              <a:gd name="adj" fmla="val 16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主な要件</a:t>
            </a:r>
            <a:endParaRPr kumimoji="1" lang="en-US" altLang="ja-JP" sz="10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0798F25C-1A09-4708-983E-17C593C505DB}"/>
              </a:ext>
            </a:extLst>
          </p:cNvPr>
          <p:cNvSpPr/>
          <p:nvPr/>
        </p:nvSpPr>
        <p:spPr>
          <a:xfrm>
            <a:off x="3594875" y="5930067"/>
            <a:ext cx="756000" cy="324000"/>
          </a:xfrm>
          <a:prstGeom prst="roundRect">
            <a:avLst>
              <a:gd name="adj" fmla="val 1111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個人宅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493503A0-1C0C-4919-ACD6-4BA6F72CC6B1}"/>
              </a:ext>
            </a:extLst>
          </p:cNvPr>
          <p:cNvSpPr/>
          <p:nvPr/>
        </p:nvSpPr>
        <p:spPr>
          <a:xfrm>
            <a:off x="3734212" y="7362698"/>
            <a:ext cx="648000" cy="216000"/>
          </a:xfrm>
          <a:prstGeom prst="roundRect">
            <a:avLst>
              <a:gd name="adj" fmla="val 1666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主な要件</a:t>
            </a:r>
            <a:endParaRPr kumimoji="1" lang="en-US" altLang="ja-JP" sz="1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B8AA771E-CDA8-409F-9E7C-DAE1C9A3804D}"/>
              </a:ext>
            </a:extLst>
          </p:cNvPr>
          <p:cNvGrpSpPr/>
          <p:nvPr/>
        </p:nvGrpSpPr>
        <p:grpSpPr>
          <a:xfrm>
            <a:off x="5146721" y="996149"/>
            <a:ext cx="1350459" cy="1350459"/>
            <a:chOff x="6951634" y="1496455"/>
            <a:chExt cx="1685704" cy="1685704"/>
          </a:xfrm>
        </p:grpSpPr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760B4B31-1A5D-4BA2-AB86-5B2139457A1A}"/>
                </a:ext>
              </a:extLst>
            </p:cNvPr>
            <p:cNvSpPr/>
            <p:nvPr/>
          </p:nvSpPr>
          <p:spPr>
            <a:xfrm>
              <a:off x="6951634" y="1496455"/>
              <a:ext cx="1685704" cy="1685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0" name="グループ化 59">
              <a:extLst>
                <a:ext uri="{FF2B5EF4-FFF2-40B4-BE49-F238E27FC236}">
                  <a16:creationId xmlns:a16="http://schemas.microsoft.com/office/drawing/2014/main" id="{F189C286-79D5-4DA2-B137-E6B86169088F}"/>
                </a:ext>
              </a:extLst>
            </p:cNvPr>
            <p:cNvGrpSpPr/>
            <p:nvPr/>
          </p:nvGrpSpPr>
          <p:grpSpPr>
            <a:xfrm>
              <a:off x="7023332" y="1568153"/>
              <a:ext cx="1542308" cy="1542309"/>
              <a:chOff x="2855999" y="1730793"/>
              <a:chExt cx="4193999" cy="4194000"/>
            </a:xfrm>
          </p:grpSpPr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2227D425-64BD-4831-976E-3BA5D0780E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2926904" y="1768983"/>
                <a:ext cx="4052193" cy="3836958"/>
              </a:xfrm>
              <a:prstGeom prst="rect">
                <a:avLst/>
              </a:prstGeom>
            </p:spPr>
          </p:pic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9A48476-B1B5-4BCD-BD5E-45359C1F9863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 rot="10800000">
                <a:off x="2855999" y="1730793"/>
                <a:ext cx="4193999" cy="419400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11862289"/>
                  </a:avLst>
                </a:prstTxWarp>
                <a:spAutoFit/>
              </a:bodyPr>
              <a:lstStyle/>
              <a:p>
                <a:pPr algn="ctr">
                  <a:spcBef>
                    <a:spcPts val="0"/>
                  </a:spcBef>
                  <a:buSzPct val="100000"/>
                </a:pPr>
                <a:r>
                  <a:rPr kumimoji="1" lang="ja-JP" altLang="en-US" sz="700" b="1" spc="600" dirty="0">
                    <a:latin typeface="HGPMinchoE" panose="02020900000000000000" pitchFamily="18" charset="-128"/>
                    <a:ea typeface="HGPMinchoE" panose="02020900000000000000" pitchFamily="18" charset="-128"/>
                  </a:rPr>
                  <a:t> 和歌山市</a:t>
                </a:r>
              </a:p>
            </p:txBody>
          </p:sp>
        </p:grpSp>
      </p:grp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E59ECABE-3DB7-4281-9DC8-6144D8FBB620}"/>
              </a:ext>
            </a:extLst>
          </p:cNvPr>
          <p:cNvSpPr/>
          <p:nvPr/>
        </p:nvSpPr>
        <p:spPr>
          <a:xfrm>
            <a:off x="0" y="9582000"/>
            <a:ext cx="6858000" cy="324000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和歌山市環境政策課　☎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073-435-1114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BFE4124-DEFA-4244-B307-7389998679B8}"/>
              </a:ext>
            </a:extLst>
          </p:cNvPr>
          <p:cNvSpPr/>
          <p:nvPr/>
        </p:nvSpPr>
        <p:spPr>
          <a:xfrm>
            <a:off x="1680213" y="4568660"/>
            <a:ext cx="170571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発電出力（小数点以下切捨て）あたり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DB60B12-D14D-4E2E-A8D9-64D552CF9A3B}"/>
              </a:ext>
            </a:extLst>
          </p:cNvPr>
          <p:cNvSpPr/>
          <p:nvPr/>
        </p:nvSpPr>
        <p:spPr>
          <a:xfrm>
            <a:off x="1092200" y="5337179"/>
            <a:ext cx="248263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太陽光モジュール出力（小数点第２位以下切捨て）あたり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56340F2-48B8-41B2-9526-B500573511A9}"/>
              </a:ext>
            </a:extLst>
          </p:cNvPr>
          <p:cNvSpPr/>
          <p:nvPr/>
        </p:nvSpPr>
        <p:spPr>
          <a:xfrm>
            <a:off x="4515127" y="5513829"/>
            <a:ext cx="248263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太陽光モジュール出力（小数点第２位以下切捨て）あたり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5CB61B6-2A48-479C-88F9-CEADCD622492}"/>
              </a:ext>
            </a:extLst>
          </p:cNvPr>
          <p:cNvSpPr/>
          <p:nvPr/>
        </p:nvSpPr>
        <p:spPr>
          <a:xfrm>
            <a:off x="5090529" y="4797303"/>
            <a:ext cx="170571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発電出力（小数点以下切捨て）あたり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89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383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HGPMinchoE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和歌山市</dc:creator>
  <cp:lastModifiedBy>環境政策課　林</cp:lastModifiedBy>
  <cp:revision>33</cp:revision>
  <cp:lastPrinted>2025-04-11T01:54:41Z</cp:lastPrinted>
  <dcterms:created xsi:type="dcterms:W3CDTF">2023-07-26T04:08:10Z</dcterms:created>
  <dcterms:modified xsi:type="dcterms:W3CDTF">2025-04-11T01:57:28Z</dcterms:modified>
</cp:coreProperties>
</file>