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88" r:id="rId3"/>
    <p:sldId id="281" r:id="rId4"/>
    <p:sldId id="283" r:id="rId5"/>
    <p:sldId id="284" r:id="rId6"/>
    <p:sldId id="285" r:id="rId7"/>
    <p:sldId id="286" r:id="rId8"/>
    <p:sldId id="287" r:id="rId9"/>
    <p:sldId id="289" r:id="rId10"/>
    <p:sldId id="264" r:id="rId11"/>
  </p:sldIdLst>
  <p:sldSz cx="9906000" cy="6858000" type="A4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初回申請用" id="{92303DCD-5D4D-48D3-AB54-D0DDB8DA7622}">
          <p14:sldIdLst>
            <p14:sldId id="267"/>
            <p14:sldId id="288"/>
            <p14:sldId id="281"/>
            <p14:sldId id="283"/>
            <p14:sldId id="284"/>
            <p14:sldId id="285"/>
            <p14:sldId id="286"/>
            <p14:sldId id="287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/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F0F748-7AA5-4B90-91AD-3F4FFDBD375E}">
  <a:tblStyle styleId="{69F0F748-7AA5-4B90-91AD-3F4FFDBD375E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302" y="24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1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2"/>
            <a:ext cx="291941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2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3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4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71013"/>
            <a:ext cx="2919413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5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918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68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4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28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84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70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5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13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28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85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6;p5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7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3" name="Google Shape;18;p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9;p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251052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917178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81;p1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82;p1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28;p7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5"/>
              <a:buFont typeface="Arial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29;p7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888888"/>
              </a:buClr>
              <a:buSzPts val="1950"/>
              <a:buNone/>
              <a:defRPr sz="19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625"/>
              <a:buNone/>
              <a:defRPr sz="16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463"/>
              <a:buNone/>
              <a:defRPr sz="146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5" name="Google Shape;30;p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31;p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34;p8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3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1" name="Google Shape;3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2" name="Google Shape;37;p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38;p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41;p9"/>
          <p:cNvSpPr txBox="1"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42;p9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1058" name="Google Shape;43;p9"/>
          <p:cNvSpPr txBox="1">
            <a:spLocks noGrp="1"/>
          </p:cNvSpPr>
          <p:nvPr>
            <p:ph type="body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" name="Google Shape;44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1060" name="Google Shape;45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1" name="Google Shape;46;p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47;p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50;p10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51;p1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52;p1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55;p1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56;p1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59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60;p12"/>
          <p:cNvSpPr txBox="1">
            <a:spLocks noGrp="1"/>
          </p:cNvSpPr>
          <p:nvPr>
            <p:ph type="body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373062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Char char="•"/>
              <a:defRPr sz="2275"/>
            </a:lvl2pPr>
            <a:lvl3pPr marL="1371600" lvl="2" indent="-3524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3pPr>
            <a:lvl4pPr marL="1828800" lvl="3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4pPr>
            <a:lvl5pPr marL="2286000" lvl="4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5pPr>
            <a:lvl6pPr marL="2743200" lvl="5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6pPr>
            <a:lvl7pPr marL="3200400" lvl="6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7pPr>
            <a:lvl8pPr marL="3657600" lvl="7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8pPr>
            <a:lvl9pPr marL="4114800" lvl="8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9pPr>
          </a:lstStyle>
          <a:p>
            <a:endParaRPr/>
          </a:p>
        </p:txBody>
      </p:sp>
      <p:sp>
        <p:nvSpPr>
          <p:cNvPr id="1076" name="Google Shape;61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>
            <a:endParaRPr/>
          </a:p>
        </p:txBody>
      </p:sp>
      <p:sp>
        <p:nvSpPr>
          <p:cNvPr id="1077" name="Google Shape;62;p1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63;p1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66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67;p1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3" name="Google Shape;68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>
            <a:endParaRPr/>
          </a:p>
        </p:txBody>
      </p:sp>
      <p:sp>
        <p:nvSpPr>
          <p:cNvPr id="1084" name="Google Shape;69;p1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70;p1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73;p14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75;p1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76;p1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;p4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6" name="Google Shape;11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7" name="Google Shape;12;p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8" name="Google Shape;13;p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9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95770B-FA9E-41B0-B121-3E388FF3EADA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1116" name="Google Shape;100;p1"/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01;p1"/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02;p1"/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事業の全体像</a:t>
              </a:r>
              <a:r>
                <a:rPr lang="ja-JP" altLang="en-US" sz="16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　</a:t>
              </a:r>
              <a:r>
                <a:rPr lang="en-US" altLang="ja-JP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特に仕様に定める以上の提案や効果的な方法があれば、提案をお願いします。（仕様のとおりの場合も数量や場所を記載してください）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sp>
        <p:nvSpPr>
          <p:cNvPr id="19" name="Google Shape;104;p1">
            <a:extLst>
              <a:ext uri="{FF2B5EF4-FFF2-40B4-BE49-F238E27FC236}">
                <a16:creationId xmlns:a16="http://schemas.microsoft.com/office/drawing/2014/main" id="{C8B442D2-ACB0-40B4-B204-6D1E74B26233}"/>
              </a:ext>
            </a:extLst>
          </p:cNvPr>
          <p:cNvSpPr/>
          <p:nvPr/>
        </p:nvSpPr>
        <p:spPr>
          <a:xfrm>
            <a:off x="47291" y="1223645"/>
            <a:ext cx="9797026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ドローンショーで用いる機体数 ・ ドローンショーの実施回数</a:t>
            </a:r>
          </a:p>
        </p:txBody>
      </p:sp>
      <p:sp>
        <p:nvSpPr>
          <p:cNvPr id="18" name="Google Shape;104;p1">
            <a:extLst>
              <a:ext uri="{FF2B5EF4-FFF2-40B4-BE49-F238E27FC236}">
                <a16:creationId xmlns:a16="http://schemas.microsoft.com/office/drawing/2014/main" id="{DA011EA4-7C58-4FEF-8E91-6D37DC6E1258}"/>
              </a:ext>
            </a:extLst>
          </p:cNvPr>
          <p:cNvSpPr/>
          <p:nvPr/>
        </p:nvSpPr>
        <p:spPr>
          <a:xfrm>
            <a:off x="56874" y="2089217"/>
            <a:ext cx="9797026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提案者が最も効果的と考えるドローンショーの開催時期</a:t>
            </a:r>
          </a:p>
        </p:txBody>
      </p:sp>
      <p:sp>
        <p:nvSpPr>
          <p:cNvPr id="20" name="Google Shape;104;p1">
            <a:extLst>
              <a:ext uri="{FF2B5EF4-FFF2-40B4-BE49-F238E27FC236}">
                <a16:creationId xmlns:a16="http://schemas.microsoft.com/office/drawing/2014/main" id="{5F537597-90E0-43B4-B55B-B35DBB393A80}"/>
              </a:ext>
            </a:extLst>
          </p:cNvPr>
          <p:cNvSpPr/>
          <p:nvPr/>
        </p:nvSpPr>
        <p:spPr>
          <a:xfrm>
            <a:off x="56874" y="2993294"/>
            <a:ext cx="9906000" cy="626939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ドローンショーを核にした夜のイベントを、より魅力的に開催するための考え方（公園内の使い方・ゾーニング）</a:t>
            </a:r>
            <a:endParaRPr lang="en-US" altLang="ja-JP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 lvl="0"/>
            <a:r>
              <a:rPr lang="en-US" altLang="ja-JP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有料エリアの設置等 資金調達のために使用するエリア等があれば、本項において記載してください。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DA5FFB-8285-49EC-B083-DD2537F5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47" y="3670469"/>
            <a:ext cx="4259180" cy="29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19C7E4-B29B-47D2-A72F-693F8A61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35" y="310219"/>
            <a:ext cx="9331129" cy="6237562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</a:rPr>
              <a:t>注意事項</a:t>
            </a:r>
            <a:r>
              <a:rPr kumimoji="1" lang="en-US" altLang="ja-JP" dirty="0">
                <a:solidFill>
                  <a:schemeClr val="tx1"/>
                </a:solidFill>
              </a:rPr>
              <a:t>】</a:t>
            </a: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・提案書の様式については、書きやすいように適宜変更を行ってください。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・記載方法は、文章、写真、図形、グラフ 等、わかりやすい説明になるよう工夫して記載してください。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・必要に応じてページ等を追加頂いても結構ですが、事業計画書の総ページ数は、１２ページ（スライド１２枚）を限度とします。</a:t>
            </a:r>
            <a:r>
              <a:rPr kumimoji="1"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見積書を除く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・特に専門用語等を用いる場合は、できるだけ一般的な表現に置き換えるようお願いします。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0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95770B-FA9E-41B0-B121-3E388FF3EADA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1116" name="Google Shape;100;p1"/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01;p1"/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02;p1"/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事業をより効果的に実施するための実施体制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sp>
        <p:nvSpPr>
          <p:cNvPr id="19" name="Google Shape;104;p1">
            <a:extLst>
              <a:ext uri="{FF2B5EF4-FFF2-40B4-BE49-F238E27FC236}">
                <a16:creationId xmlns:a16="http://schemas.microsoft.com/office/drawing/2014/main" id="{C8B442D2-ACB0-40B4-B204-6D1E74B26233}"/>
              </a:ext>
            </a:extLst>
          </p:cNvPr>
          <p:cNvSpPr/>
          <p:nvPr/>
        </p:nvSpPr>
        <p:spPr>
          <a:xfrm>
            <a:off x="47291" y="4547655"/>
            <a:ext cx="9797026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過去の実績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（過去に行った代表的なドローンショーの開催実績</a:t>
            </a:r>
            <a:r>
              <a:rPr lang="en-US" altLang="ja-JP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(1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回分</a:t>
            </a:r>
            <a:r>
              <a:rPr lang="en-US" altLang="ja-JP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)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について記載してください。）</a:t>
            </a:r>
            <a:endParaRPr lang="ja-JP" altLang="en-US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1F49D415-6315-4A67-97B0-A654CB356A93}"/>
              </a:ext>
            </a:extLst>
          </p:cNvPr>
          <p:cNvSpPr/>
          <p:nvPr/>
        </p:nvSpPr>
        <p:spPr>
          <a:xfrm>
            <a:off x="0" y="1239875"/>
            <a:ext cx="9797026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実施体制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（業務に参加するデザイナー等、ドローンショーの制作及び運営に当たる人員体制を記載してください。）</a:t>
            </a:r>
            <a:endParaRPr lang="ja-JP" altLang="en-US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7362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ドローンショーの内容（構成・演出・デザイン 等）　</a:t>
              </a:r>
              <a:r>
                <a:rPr lang="en-US" altLang="ja-JP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どのような表現・魅せ方を行うのかを、文章・イラスト等を用いて提案してください。 </a:t>
              </a:r>
              <a:r>
                <a:rPr lang="en-US" altLang="ja-JP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絵コンテまで作成する必要はありません。</a:t>
              </a:r>
              <a:endParaRPr lang="ja-JP" altLang="en-US" sz="1200" b="1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91" y="1223645"/>
            <a:ext cx="5932488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特に表現・ＰＲするべきと考える「和歌山城の魅力」</a:t>
            </a:r>
          </a:p>
        </p:txBody>
      </p:sp>
      <p:sp>
        <p:nvSpPr>
          <p:cNvPr id="28" name="Google Shape;104;p1">
            <a:extLst>
              <a:ext uri="{FF2B5EF4-FFF2-40B4-BE49-F238E27FC236}">
                <a16:creationId xmlns:a16="http://schemas.microsoft.com/office/drawing/2014/main" id="{4C72A640-F464-4E0B-A907-10D54F9F89DB}"/>
              </a:ext>
            </a:extLst>
          </p:cNvPr>
          <p:cNvSpPr/>
          <p:nvPr/>
        </p:nvSpPr>
        <p:spPr>
          <a:xfrm>
            <a:off x="47291" y="4016746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和歌山城～光の回廊～</a:t>
            </a:r>
            <a:r>
              <a:rPr lang="ja-JP" altLang="en-US" sz="1800" dirty="0" err="1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への</a:t>
            </a:r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誘客・ナイトタイムエコノミーの推進に繋がるストーリー展開の提案</a:t>
            </a:r>
          </a:p>
        </p:txBody>
      </p:sp>
    </p:spTree>
    <p:extLst>
      <p:ext uri="{BB962C8B-B14F-4D97-AF65-F5344CB8AC3E}">
        <p14:creationId xmlns:p14="http://schemas.microsoft.com/office/powerpoint/2010/main" val="10717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ドローンショーの内容（構成・演出・デザイン 等）　</a:t>
              </a:r>
              <a:r>
                <a:rPr lang="en-US" altLang="ja-JP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どのような表現・魅せ方を行うのかを、文章・イラスト等を用いて提案してください。 （絵コンテまで作成する必要はありません。）</a:t>
              </a:r>
              <a:endParaRPr lang="ja-JP" altLang="en-US" sz="1200" b="1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A7DC3BED-263D-4ED8-B6FB-1B8CB7308BFC}"/>
              </a:ext>
            </a:extLst>
          </p:cNvPr>
          <p:cNvSpPr/>
          <p:nvPr/>
        </p:nvSpPr>
        <p:spPr>
          <a:xfrm>
            <a:off x="47291" y="1223645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３ ファミリー層やインバウンド来訪者を意識したエンターテイメント性を高めるための提案</a:t>
            </a:r>
          </a:p>
        </p:txBody>
      </p:sp>
      <p:sp>
        <p:nvSpPr>
          <p:cNvPr id="17" name="Google Shape;104;p1">
            <a:extLst>
              <a:ext uri="{FF2B5EF4-FFF2-40B4-BE49-F238E27FC236}">
                <a16:creationId xmlns:a16="http://schemas.microsoft.com/office/drawing/2014/main" id="{C5D22324-DF18-496A-97AF-81ADF6B0D14C}"/>
              </a:ext>
            </a:extLst>
          </p:cNvPr>
          <p:cNvSpPr/>
          <p:nvPr/>
        </p:nvSpPr>
        <p:spPr>
          <a:xfrm>
            <a:off x="47291" y="4016746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４ その他の演出方法等の提案</a:t>
            </a:r>
          </a:p>
        </p:txBody>
      </p:sp>
    </p:spTree>
    <p:extLst>
      <p:ext uri="{BB962C8B-B14F-4D97-AF65-F5344CB8AC3E}">
        <p14:creationId xmlns:p14="http://schemas.microsoft.com/office/powerpoint/2010/main" val="414971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和歌山城周辺の商業施設等との連携方法等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90" y="1223645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特に連携体制の構築を想定する団体や個々の商業施設等の提案</a:t>
            </a:r>
          </a:p>
        </p:txBody>
      </p:sp>
    </p:spTree>
    <p:extLst>
      <p:ext uri="{BB962C8B-B14F-4D97-AF65-F5344CB8AC3E}">
        <p14:creationId xmlns:p14="http://schemas.microsoft.com/office/powerpoint/2010/main" val="31984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和歌山城周辺の商業施設等との連携方法等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6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具体的な連携方法の提案（どのような連携ができるか・連携にあたっての仕組づくりの方法 等）</a:t>
            </a:r>
          </a:p>
        </p:txBody>
      </p:sp>
    </p:spTree>
    <p:extLst>
      <p:ext uri="{BB962C8B-B14F-4D97-AF65-F5344CB8AC3E}">
        <p14:creationId xmlns:p14="http://schemas.microsoft.com/office/powerpoint/2010/main" val="297991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和歌山城周辺の商業施設等との連携方法等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6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３ 連携団体と実施する企画内容の提案</a:t>
            </a: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6E121F8F-7288-47BB-A62E-00B9B50A8C12}"/>
              </a:ext>
            </a:extLst>
          </p:cNvPr>
          <p:cNvSpPr/>
          <p:nvPr/>
        </p:nvSpPr>
        <p:spPr>
          <a:xfrm>
            <a:off x="47289" y="4685304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４ 効果測定の方法</a:t>
            </a:r>
          </a:p>
        </p:txBody>
      </p:sp>
    </p:spTree>
    <p:extLst>
      <p:ext uri="{BB962C8B-B14F-4D97-AF65-F5344CB8AC3E}">
        <p14:creationId xmlns:p14="http://schemas.microsoft.com/office/powerpoint/2010/main" val="314993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収支計画内容の説明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6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資金調達の方法</a:t>
            </a: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E592FD3F-3825-476B-BF47-9AF179F75BDD}"/>
              </a:ext>
            </a:extLst>
          </p:cNvPr>
          <p:cNvSpPr/>
          <p:nvPr/>
        </p:nvSpPr>
        <p:spPr>
          <a:xfrm>
            <a:off x="0" y="3415167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過去の資金調達の実績（規模・回数・金額 等）</a:t>
            </a:r>
          </a:p>
        </p:txBody>
      </p:sp>
    </p:spTree>
    <p:extLst>
      <p:ext uri="{BB962C8B-B14F-4D97-AF65-F5344CB8AC3E}">
        <p14:creationId xmlns:p14="http://schemas.microsoft.com/office/powerpoint/2010/main" val="19237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en-US" altLang="ja-JP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 具体的な提案内容を示すにあたり、ページが不足する場合は、必要部分に追加してください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2" y="60322"/>
            <a:ext cx="46545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和歌山城で実施するドローンショー開催業務委託　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4593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726</Words>
  <Application>Microsoft Office PowerPoint</Application>
  <PresentationFormat>A4 210 x 297 mm</PresentationFormat>
  <Paragraphs>57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UDゴシック</vt:lpstr>
      <vt:lpstr>Yu Gothic UI Semilight</vt:lpstr>
      <vt:lpstr>Meiryo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 将来にわたって旅行者を惹きつける地域・日本の新たなレガシー形成事業　エントリーシート概要 【近畿運輸局　NO.○】　　　</dc:title>
  <cp:lastModifiedBy>和歌山市</cp:lastModifiedBy>
  <cp:revision>96</cp:revision>
  <dcterms:modified xsi:type="dcterms:W3CDTF">2025-03-08T05:51:53Z</dcterms:modified>
</cp:coreProperties>
</file>