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67" r:id="rId2"/>
    <p:sldId id="288" r:id="rId3"/>
    <p:sldId id="295" r:id="rId4"/>
    <p:sldId id="281" r:id="rId5"/>
    <p:sldId id="283" r:id="rId6"/>
    <p:sldId id="291" r:id="rId7"/>
    <p:sldId id="293" r:id="rId8"/>
    <p:sldId id="284" r:id="rId9"/>
    <p:sldId id="285" r:id="rId10"/>
    <p:sldId id="286" r:id="rId11"/>
    <p:sldId id="287" r:id="rId12"/>
    <p:sldId id="294" r:id="rId13"/>
    <p:sldId id="289" r:id="rId14"/>
    <p:sldId id="264" r:id="rId15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初回申請用" id="{92303DCD-5D4D-48D3-AB54-D0DDB8DA7622}">
          <p14:sldIdLst>
            <p14:sldId id="267"/>
            <p14:sldId id="288"/>
            <p14:sldId id="295"/>
            <p14:sldId id="281"/>
            <p14:sldId id="283"/>
            <p14:sldId id="291"/>
            <p14:sldId id="293"/>
            <p14:sldId id="284"/>
            <p14:sldId id="285"/>
            <p14:sldId id="286"/>
            <p14:sldId id="287"/>
            <p14:sldId id="294"/>
            <p14:sldId id="289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/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F0F748-7AA5-4B90-91AD-3F4FFDBD375E}">
  <a:tblStyle styleId="{69F0F748-7AA5-4B90-91AD-3F4FFDBD375E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8" autoAdjust="0"/>
    <p:restoredTop sz="94280" autoAdjust="0"/>
  </p:normalViewPr>
  <p:slideViewPr>
    <p:cSldViewPr snapToGrid="0">
      <p:cViewPr varScale="1">
        <p:scale>
          <a:sx n="71" d="100"/>
          <a:sy n="71" d="100"/>
        </p:scale>
        <p:origin x="1338" y="78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2946247" cy="49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67" tIns="46034" rIns="92067" bIns="46034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1" name="Google Shape;4;n"/>
          <p:cNvSpPr txBox="1">
            <a:spLocks noGrp="1"/>
          </p:cNvSpPr>
          <p:nvPr>
            <p:ph type="dt" idx="10"/>
          </p:nvPr>
        </p:nvSpPr>
        <p:spPr>
          <a:xfrm>
            <a:off x="3849826" y="2"/>
            <a:ext cx="2946246" cy="49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67" tIns="46034" rIns="92067" bIns="46034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2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3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67" tIns="46034" rIns="92067" bIns="46034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4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309"/>
            <a:ext cx="2946247" cy="49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67" tIns="46034" rIns="92067" bIns="46034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5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67" tIns="46034" rIns="92067" bIns="46034" anchor="b" anchorCtr="0">
            <a:noAutofit/>
          </a:bodyPr>
          <a:lstStyle/>
          <a:p>
            <a:pPr algn="r"/>
            <a:fld id="{00000000-1234-1234-1234-123412341234}" type="slidenum">
              <a:rPr lang="en-US" altLang="ja-JP" sz="1200" smtClean="0">
                <a:solidFill>
                  <a:schemeClr val="dk1"/>
                </a:solidFill>
              </a:rPr>
              <a:pPr algn="r"/>
              <a:t>‹#›</a:t>
            </a:fld>
            <a:endParaRPr lang="en-US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185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4682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13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28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084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85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4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677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287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584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35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6264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70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290" y="4714953"/>
            <a:ext cx="5439101" cy="4467387"/>
          </a:xfrm>
          <a:prstGeom prst="rect">
            <a:avLst/>
          </a:prstGeom>
        </p:spPr>
        <p:txBody>
          <a:bodyPr spcFirstLastPara="1" wrap="square" lIns="92067" tIns="46034" rIns="92067" bIns="46034" anchor="t" anchorCtr="0">
            <a:noAutofit/>
          </a:bodyPr>
          <a:lstStyle/>
          <a:p>
            <a:pPr marL="0" indent="0">
              <a:spcBef>
                <a:spcPts val="363"/>
              </a:spcBef>
            </a:pPr>
            <a:endParaRPr dirty="0"/>
          </a:p>
        </p:txBody>
      </p:sp>
      <p:sp>
        <p:nvSpPr>
          <p:cNvPr id="112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5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6;p5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7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3" name="Google Shape;18;p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9;p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251052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917178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6" name="Google Shape;81;p1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82;p1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28;p7"/>
          <p:cNvSpPr txBox="1"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75"/>
              <a:buFont typeface="Arial"/>
              <a:buNone/>
              <a:defRPr sz="48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29;p7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888888"/>
              </a:buClr>
              <a:buSzPts val="1950"/>
              <a:buNone/>
              <a:defRPr sz="19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625"/>
              <a:buNone/>
              <a:defRPr sz="16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463"/>
              <a:buNone/>
              <a:defRPr sz="146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5" name="Google Shape;30;p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31;p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34;p8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35;p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1" name="Google Shape;36;p8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2" name="Google Shape;37;p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38;p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41;p9"/>
          <p:cNvSpPr txBox="1"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42;p9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1058" name="Google Shape;43;p9"/>
          <p:cNvSpPr txBox="1">
            <a:spLocks noGrp="1"/>
          </p:cNvSpPr>
          <p:nvPr>
            <p:ph type="body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" name="Google Shape;44;p9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950"/>
              <a:buNone/>
              <a:defRPr sz="1950" b="1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None/>
              <a:defRPr sz="1625" b="1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None/>
              <a:defRPr sz="1463" b="1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sp>
        <p:nvSpPr>
          <p:cNvPr id="1060" name="Google Shape;45;p9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1" name="Google Shape;46;p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47;p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50;p10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51;p1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52;p1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55;p1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56;p1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2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59;p1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60;p12"/>
          <p:cNvSpPr txBox="1">
            <a:spLocks noGrp="1"/>
          </p:cNvSpPr>
          <p:nvPr>
            <p:ph type="body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373062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Char char="•"/>
              <a:defRPr sz="2275"/>
            </a:lvl2pPr>
            <a:lvl3pPr marL="1371600" lvl="2" indent="-352425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Char char="•"/>
              <a:defRPr sz="1950"/>
            </a:lvl3pPr>
            <a:lvl4pPr marL="1828800" lvl="3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4pPr>
            <a:lvl5pPr marL="2286000" lvl="4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5pPr>
            <a:lvl6pPr marL="2743200" lvl="5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6pPr>
            <a:lvl7pPr marL="3200400" lvl="6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7pPr>
            <a:lvl8pPr marL="3657600" lvl="7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8pPr>
            <a:lvl9pPr marL="4114800" lvl="8" indent="-331787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Char char="•"/>
              <a:defRPr sz="1625"/>
            </a:lvl9pPr>
          </a:lstStyle>
          <a:p>
            <a:endParaRPr/>
          </a:p>
        </p:txBody>
      </p:sp>
      <p:sp>
        <p:nvSpPr>
          <p:cNvPr id="1076" name="Google Shape;61;p12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>
            <a:endParaRPr/>
          </a:p>
        </p:txBody>
      </p:sp>
      <p:sp>
        <p:nvSpPr>
          <p:cNvPr id="1077" name="Google Shape;62;p1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63;p1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66;p13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67;p13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None/>
              <a:defRPr sz="22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None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None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3" name="Google Shape;68;p13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138"/>
              <a:buNone/>
              <a:defRPr sz="1138"/>
            </a:lvl2pPr>
            <a:lvl3pPr marL="1371600" lvl="2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975"/>
              <a:buNone/>
              <a:defRPr sz="975"/>
            </a:lvl3pPr>
            <a:lvl4pPr marL="1828800" lvl="3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4pPr>
            <a:lvl5pPr marL="2286000" lvl="4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5pPr>
            <a:lvl6pPr marL="2743200" lvl="5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6pPr>
            <a:lvl7pPr marL="3200400" lvl="6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7pPr>
            <a:lvl8pPr marL="3657600" lvl="7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8pPr>
            <a:lvl9pPr marL="4114800" lvl="8" indent="-2286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813"/>
              <a:buNone/>
              <a:defRPr sz="813"/>
            </a:lvl9pPr>
          </a:lstStyle>
          <a:p>
            <a:endParaRPr/>
          </a:p>
        </p:txBody>
      </p:sp>
      <p:sp>
        <p:nvSpPr>
          <p:cNvPr id="1084" name="Google Shape;69;p1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70;p1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73;p14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75;p1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76;p1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;p4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75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6" name="Google Shape;11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3062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Char char="•"/>
              <a:defRPr sz="22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950"/>
              <a:buFont typeface="Arial"/>
              <a:buChar char="•"/>
              <a:defRPr sz="1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787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625"/>
              <a:buFont typeface="Arial"/>
              <a:buChar char="•"/>
              <a:defRPr sz="16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1500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463"/>
              <a:buFont typeface="Arial"/>
              <a:buChar char="•"/>
              <a:defRPr sz="14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7" name="Google Shape;12;p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8" name="Google Shape;13;p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9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75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95770B-FA9E-41B0-B121-3E388FF3EADA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1116" name="Google Shape;100;p1"/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01;p1"/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02;p1"/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事業の全体像</a:t>
              </a:r>
              <a:r>
                <a:rPr lang="ja-JP" altLang="en-US" sz="16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　</a:t>
              </a:r>
              <a:r>
                <a:rPr lang="en-US" altLang="ja-JP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特に仕様に定める以上の提案や効果的な方法があれば、提案をお願いします。（仕様のとおりの場合も数量や場所を記載してください）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EB5AE522-848B-46B8-A885-567F46B73421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sp>
        <p:nvSpPr>
          <p:cNvPr id="20" name="Google Shape;104;p1">
            <a:extLst>
              <a:ext uri="{FF2B5EF4-FFF2-40B4-BE49-F238E27FC236}">
                <a16:creationId xmlns:a16="http://schemas.microsoft.com/office/drawing/2014/main" id="{5F537597-90E0-43B4-B55B-B35DBB393A80}"/>
              </a:ext>
            </a:extLst>
          </p:cNvPr>
          <p:cNvSpPr/>
          <p:nvPr/>
        </p:nvSpPr>
        <p:spPr>
          <a:xfrm>
            <a:off x="47291" y="1109459"/>
            <a:ext cx="9906000" cy="78368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ドローンショー及び夜間の魅力向上イベントを、より効果的に開催するための考え方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（公園内の使い方・ゾーニング）</a:t>
            </a:r>
            <a:endParaRPr lang="en-US" altLang="ja-JP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 lvl="0"/>
            <a:r>
              <a:rPr lang="en-US" altLang="ja-JP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※</a:t>
            </a:r>
            <a:r>
              <a:rPr lang="ja-JP" altLang="en-US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連携イベントや自主イベントなどに使用するエリア等があれば、本項において記載してください。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DA5FFB-8285-49EC-B083-DD2537F5F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17" y="2043524"/>
            <a:ext cx="4259180" cy="29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2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和歌山城周辺の商業施設等との連携方法等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6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３ 連携団体と実施する企画内容や自主イベントの提案</a:t>
            </a: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6E121F8F-7288-47BB-A62E-00B9B50A8C12}"/>
              </a:ext>
            </a:extLst>
          </p:cNvPr>
          <p:cNvSpPr/>
          <p:nvPr/>
        </p:nvSpPr>
        <p:spPr>
          <a:xfrm>
            <a:off x="47289" y="4685304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４ 効果測定の方法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A1B365C4-F729-4CD7-B6AF-09E9496D4CA6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314993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収支計画内容の説明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6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資金調達の方法</a:t>
            </a: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E592FD3F-3825-476B-BF47-9AF179F75BDD}"/>
              </a:ext>
            </a:extLst>
          </p:cNvPr>
          <p:cNvSpPr/>
          <p:nvPr/>
        </p:nvSpPr>
        <p:spPr>
          <a:xfrm>
            <a:off x="0" y="3415167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過去の資金調達の実績（規模・回数・金額 等）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AE1E50EF-44AD-495A-A929-E645CEADF40B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192377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効果検証方法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5"/>
            <a:ext cx="10323931" cy="69925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ドローンショー及び夜間の魅力向上イベントの効果検証の方法</a:t>
            </a:r>
            <a:endParaRPr lang="en-US" altLang="ja-JP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　（来場者数やアンケート調査の実施、効果額の測定方法など）</a:t>
            </a:r>
            <a:endParaRPr lang="ja-JP" altLang="en-US" sz="24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AE1E50EF-44AD-495A-A929-E645CEADF40B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67858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en-US" altLang="ja-JP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 具体的な提案内容を示すにあたり、ページが不足する場合は、必要部分に追加してください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A28E0A62-68FF-4CAE-B864-1CBAD21A93F0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324593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19C7E4-B29B-47D2-A72F-693F8A614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435" y="310219"/>
            <a:ext cx="9331129" cy="6237562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【</a:t>
            </a:r>
            <a:r>
              <a:rPr kumimoji="1" lang="ja-JP" altLang="en-US" dirty="0">
                <a:solidFill>
                  <a:schemeClr val="tx1"/>
                </a:solidFill>
              </a:rPr>
              <a:t>注意事項</a:t>
            </a:r>
            <a:r>
              <a:rPr kumimoji="1" lang="en-US" altLang="ja-JP" dirty="0">
                <a:solidFill>
                  <a:schemeClr val="tx1"/>
                </a:solidFill>
              </a:rPr>
              <a:t>】</a:t>
            </a: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・提案書の様式については、書きやすいように適宜変更を行ってください。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・記載方法は、文章、写真、図形、グラフ 等、わかりやすい説明になるよう工夫して記載してください。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・必要に応じてページ等を追加頂いても結構ですが、事業計画書の総ページ数は、１６ページ（スライド１６枚）を限度とします。</a:t>
            </a:r>
            <a:r>
              <a:rPr kumimoji="1" lang="en-US" altLang="ja-JP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表紙及び見積書を除く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24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・特に専門用語等を用いる場合は、できるだけ一般的な表現に置き換えるようお願いします。</a:t>
            </a:r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en-US" altLang="ja-JP" sz="24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30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95770B-FA9E-41B0-B121-3E388FF3EADA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1116" name="Google Shape;100;p1"/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01;p1"/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02;p1"/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事業の実績、実施体制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sp>
        <p:nvSpPr>
          <p:cNvPr id="19" name="Google Shape;104;p1">
            <a:extLst>
              <a:ext uri="{FF2B5EF4-FFF2-40B4-BE49-F238E27FC236}">
                <a16:creationId xmlns:a16="http://schemas.microsoft.com/office/drawing/2014/main" id="{C8B442D2-ACB0-40B4-B204-6D1E74B26233}"/>
              </a:ext>
            </a:extLst>
          </p:cNvPr>
          <p:cNvSpPr/>
          <p:nvPr/>
        </p:nvSpPr>
        <p:spPr>
          <a:xfrm>
            <a:off x="56874" y="1249741"/>
            <a:ext cx="10038003" cy="241512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過去に実施したドローンショーの実績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（代表的なドローンショーを機体数を含めて記載してください。）</a:t>
            </a:r>
            <a:endParaRPr lang="ja-JP" altLang="en-US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1F49D415-6315-4A67-97B0-A654CB356A93}"/>
              </a:ext>
            </a:extLst>
          </p:cNvPr>
          <p:cNvSpPr/>
          <p:nvPr/>
        </p:nvSpPr>
        <p:spPr>
          <a:xfrm>
            <a:off x="56874" y="3806309"/>
            <a:ext cx="9797026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類似の夜間イベントの開催実績（代表的な夜間イベントを記載してください。）</a:t>
            </a:r>
            <a:endParaRPr lang="en-US" altLang="ja-JP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　 </a:t>
            </a:r>
            <a:r>
              <a:rPr lang="ja-JP" altLang="en-US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例：●●城プロジェクションマッピング事業　　石垣へのプロジェクションマッピング 　集客　●●●●　人　＋　画像など</a:t>
            </a:r>
            <a:endParaRPr lang="ja-JP" altLang="en-US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B3E3D8B1-5205-4623-8DED-764F331F4CAF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37362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95770B-FA9E-41B0-B121-3E388FF3EADA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1116" name="Google Shape;100;p1"/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7" name="Google Shape;101;p1"/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8" name="Google Shape;102;p1"/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事業の実績、実施体制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sp>
        <p:nvSpPr>
          <p:cNvPr id="19" name="Google Shape;104;p1">
            <a:extLst>
              <a:ext uri="{FF2B5EF4-FFF2-40B4-BE49-F238E27FC236}">
                <a16:creationId xmlns:a16="http://schemas.microsoft.com/office/drawing/2014/main" id="{C8B442D2-ACB0-40B4-B204-6D1E74B26233}"/>
              </a:ext>
            </a:extLst>
          </p:cNvPr>
          <p:cNvSpPr/>
          <p:nvPr/>
        </p:nvSpPr>
        <p:spPr>
          <a:xfrm>
            <a:off x="56874" y="1249741"/>
            <a:ext cx="10038003" cy="241512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endParaRPr lang="ja-JP" altLang="en-US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1F49D415-6315-4A67-97B0-A654CB356A93}"/>
              </a:ext>
            </a:extLst>
          </p:cNvPr>
          <p:cNvSpPr/>
          <p:nvPr/>
        </p:nvSpPr>
        <p:spPr>
          <a:xfrm>
            <a:off x="61683" y="1223284"/>
            <a:ext cx="9797026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３ 実施体制</a:t>
            </a:r>
            <a:r>
              <a:rPr lang="ja-JP" altLang="en-US" sz="16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（業務に参加するデザイナー等、制作及び運営に当たる人員体制を記載してください。）</a:t>
            </a:r>
            <a:endParaRPr lang="ja-JP" altLang="en-US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B3E3D8B1-5205-4623-8DED-764F331F4CAF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29051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ドローンショーの内容（構成・演出・デザイン 等）　</a:t>
              </a:r>
              <a:r>
                <a:rPr lang="en-US" altLang="ja-JP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どのような表現・魅せ方を行うのかを、文章・イラスト等を用いて提案してください。 </a:t>
              </a:r>
              <a:r>
                <a:rPr lang="en-US" altLang="ja-JP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絵コンテまで作成する必要はありません。</a:t>
              </a:r>
              <a:endParaRPr lang="ja-JP" altLang="en-US" sz="1200" b="1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91" y="1223645"/>
            <a:ext cx="5932488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特に表現・ＰＲするべきと考える「和歌山城の魅力」</a:t>
            </a:r>
          </a:p>
        </p:txBody>
      </p:sp>
      <p:sp>
        <p:nvSpPr>
          <p:cNvPr id="28" name="Google Shape;104;p1">
            <a:extLst>
              <a:ext uri="{FF2B5EF4-FFF2-40B4-BE49-F238E27FC236}">
                <a16:creationId xmlns:a16="http://schemas.microsoft.com/office/drawing/2014/main" id="{4C72A640-F464-4E0B-A907-10D54F9F89DB}"/>
              </a:ext>
            </a:extLst>
          </p:cNvPr>
          <p:cNvSpPr/>
          <p:nvPr/>
        </p:nvSpPr>
        <p:spPr>
          <a:xfrm>
            <a:off x="119852" y="3957591"/>
            <a:ext cx="9661485" cy="609042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和歌山城～光の回廊～</a:t>
            </a:r>
            <a:r>
              <a:rPr lang="ja-JP" altLang="en-US" sz="1800" dirty="0" err="1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への</a:t>
            </a:r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誘客・ナイトタイムエコノミーの推進や豊臣兄弟ゆかりの地（城）としての</a:t>
            </a:r>
            <a:endParaRPr lang="en-US" altLang="ja-JP" sz="1800" dirty="0">
              <a:solidFill>
                <a:schemeClr val="tx1"/>
              </a:solidFill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　話題性を活かしたストーリー展開の提案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8A269794-2941-4057-9432-8AE58337C20C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10717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ドローンショーの内容（構成・演出・デザイン 等）　</a:t>
              </a:r>
              <a:r>
                <a:rPr lang="en-US" altLang="ja-JP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※</a:t>
              </a:r>
              <a:r>
                <a:rPr lang="ja-JP" altLang="en-US" sz="105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どのような表現・魅せ方を行うのかを、文章・イラスト等を用いて提案してください。 （絵コンテまで作成する必要はありません。）</a:t>
              </a:r>
              <a:endParaRPr lang="ja-JP" altLang="en-US" sz="1200" b="1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A7DC3BED-263D-4ED8-B6FB-1B8CB7308BFC}"/>
              </a:ext>
            </a:extLst>
          </p:cNvPr>
          <p:cNvSpPr/>
          <p:nvPr/>
        </p:nvSpPr>
        <p:spPr>
          <a:xfrm>
            <a:off x="47291" y="1223645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３ ファミリー層やインバウンド来訪者を意識したエンターテイメント性を高めるための提案</a:t>
            </a:r>
          </a:p>
        </p:txBody>
      </p:sp>
      <p:sp>
        <p:nvSpPr>
          <p:cNvPr id="17" name="Google Shape;104;p1">
            <a:extLst>
              <a:ext uri="{FF2B5EF4-FFF2-40B4-BE49-F238E27FC236}">
                <a16:creationId xmlns:a16="http://schemas.microsoft.com/office/drawing/2014/main" id="{C5D22324-DF18-496A-97AF-81ADF6B0D14C}"/>
              </a:ext>
            </a:extLst>
          </p:cNvPr>
          <p:cNvSpPr/>
          <p:nvPr/>
        </p:nvSpPr>
        <p:spPr>
          <a:xfrm>
            <a:off x="47291" y="4016746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４ その他の演出方法等の提案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2AB2230F-E153-4FD2-BE8E-54704045F532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414971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夜間の魅力向上イベントの内容　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104;p1">
            <a:extLst>
              <a:ext uri="{FF2B5EF4-FFF2-40B4-BE49-F238E27FC236}">
                <a16:creationId xmlns:a16="http://schemas.microsoft.com/office/drawing/2014/main" id="{4C72A640-F464-4E0B-A907-10D54F9F89DB}"/>
              </a:ext>
            </a:extLst>
          </p:cNvPr>
          <p:cNvSpPr/>
          <p:nvPr/>
        </p:nvSpPr>
        <p:spPr>
          <a:xfrm>
            <a:off x="-2403" y="1223645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実施するイベントの内容</a:t>
            </a:r>
          </a:p>
        </p:txBody>
      </p: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B0014765-A727-4758-A023-2693AD6A8FE3}"/>
              </a:ext>
            </a:extLst>
          </p:cNvPr>
          <p:cNvSpPr/>
          <p:nvPr/>
        </p:nvSpPr>
        <p:spPr>
          <a:xfrm>
            <a:off x="47291" y="3895989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実施するイベントの場所・期間・時間帯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3254065C-153B-4FC6-99DA-8DC3638A67DD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41870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夜間の魅力向上イベントの内容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" name="Google Shape;104;p1">
            <a:extLst>
              <a:ext uri="{FF2B5EF4-FFF2-40B4-BE49-F238E27FC236}">
                <a16:creationId xmlns:a16="http://schemas.microsoft.com/office/drawing/2014/main" id="{A7DC3BED-263D-4ED8-B6FB-1B8CB7308BFC}"/>
              </a:ext>
            </a:extLst>
          </p:cNvPr>
          <p:cNvSpPr/>
          <p:nvPr/>
        </p:nvSpPr>
        <p:spPr>
          <a:xfrm>
            <a:off x="47291" y="1223645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３ ファミリー層やインバウンド来訪者を意識したエンターテイメント性を高めるための提案</a:t>
            </a:r>
          </a:p>
        </p:txBody>
      </p:sp>
      <p:sp>
        <p:nvSpPr>
          <p:cNvPr id="14" name="Google Shape;104;p1">
            <a:extLst>
              <a:ext uri="{FF2B5EF4-FFF2-40B4-BE49-F238E27FC236}">
                <a16:creationId xmlns:a16="http://schemas.microsoft.com/office/drawing/2014/main" id="{4C89B220-B640-4BF1-80C9-66D687F9E57C}"/>
              </a:ext>
            </a:extLst>
          </p:cNvPr>
          <p:cNvSpPr/>
          <p:nvPr/>
        </p:nvSpPr>
        <p:spPr>
          <a:xfrm>
            <a:off x="47291" y="3895989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４ 豊臣兄弟ゆかりの地（城）である歴史的背景を踏まえたストーリー性や演出の提案</a:t>
            </a:r>
          </a:p>
        </p:txBody>
      </p:sp>
      <p:sp>
        <p:nvSpPr>
          <p:cNvPr id="17" name="Google Shape;92;p1">
            <a:extLst>
              <a:ext uri="{FF2B5EF4-FFF2-40B4-BE49-F238E27FC236}">
                <a16:creationId xmlns:a16="http://schemas.microsoft.com/office/drawing/2014/main" id="{0451B3DC-33E4-4222-8D80-E06D73B8055A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256022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和歌山城周辺の商業施設等との連携方法等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90" y="1223645"/>
            <a:ext cx="9317774" cy="241513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１ 特に連携体制の構築を想定する団体や個々の商業施設等の提案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7A470AB2-6309-44C5-B456-89DCD44B26FC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319844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E6B2C34A-1772-4A55-AD4C-124311FE50CC}"/>
              </a:ext>
            </a:extLst>
          </p:cNvPr>
          <p:cNvGrpSpPr/>
          <p:nvPr/>
        </p:nvGrpSpPr>
        <p:grpSpPr>
          <a:xfrm>
            <a:off x="47291" y="753426"/>
            <a:ext cx="9806609" cy="6056421"/>
            <a:chOff x="47291" y="2890286"/>
            <a:chExt cx="9806609" cy="2311191"/>
          </a:xfrm>
        </p:grpSpPr>
        <p:sp>
          <p:nvSpPr>
            <p:cNvPr id="53" name="Google Shape;105;p1">
              <a:extLst>
                <a:ext uri="{FF2B5EF4-FFF2-40B4-BE49-F238E27FC236}">
                  <a16:creationId xmlns:a16="http://schemas.microsoft.com/office/drawing/2014/main" id="{C1D4E43B-6671-458D-8DE4-D14D5A02BB77}"/>
                </a:ext>
              </a:extLst>
            </p:cNvPr>
            <p:cNvSpPr txBox="1"/>
            <p:nvPr/>
          </p:nvSpPr>
          <p:spPr>
            <a:xfrm>
              <a:off x="47291" y="3027573"/>
              <a:ext cx="9806609" cy="2173904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n-US" altLang="ja-JP" sz="1200" b="1" dirty="0">
                <a:solidFill>
                  <a:schemeClr val="dk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endParaRPr>
            </a:p>
          </p:txBody>
        </p:sp>
        <p:sp>
          <p:nvSpPr>
            <p:cNvPr id="54" name="Google Shape;104;p1">
              <a:extLst>
                <a:ext uri="{FF2B5EF4-FFF2-40B4-BE49-F238E27FC236}">
                  <a16:creationId xmlns:a16="http://schemas.microsoft.com/office/drawing/2014/main" id="{B122274A-B2E2-44CF-8EE9-1E975C9AB1F4}"/>
                </a:ext>
              </a:extLst>
            </p:cNvPr>
            <p:cNvSpPr/>
            <p:nvPr/>
          </p:nvSpPr>
          <p:spPr>
            <a:xfrm>
              <a:off x="47291" y="2890286"/>
              <a:ext cx="9806609" cy="1372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/>
              <a:r>
                <a:rPr lang="ja-JP" altLang="en-US" sz="1200" b="1" dirty="0">
                  <a:solidFill>
                    <a:schemeClr val="tx1"/>
                  </a:solidFill>
                  <a:latin typeface="Yu Gothic UI Semilight" panose="020B0400000000000000" pitchFamily="50" charset="-128"/>
                  <a:ea typeface="Yu Gothic UI Semilight" panose="020B0400000000000000" pitchFamily="50" charset="-128"/>
                  <a:cs typeface="Meiryo"/>
                  <a:sym typeface="Meiryo"/>
                </a:rPr>
                <a:t>和歌山城周辺の商業施設等との連携方法等</a:t>
              </a:r>
            </a:p>
          </p:txBody>
        </p:sp>
      </p:grpSp>
      <p:sp>
        <p:nvSpPr>
          <p:cNvPr id="13" name="Google Shape;92;p1">
            <a:extLst>
              <a:ext uri="{FF2B5EF4-FFF2-40B4-BE49-F238E27FC236}">
                <a16:creationId xmlns:a16="http://schemas.microsoft.com/office/drawing/2014/main" id="{B45A4D12-0C4F-41CE-9263-A1F969464777}"/>
              </a:ext>
            </a:extLst>
          </p:cNvPr>
          <p:cNvSpPr txBox="1">
            <a:spLocks/>
          </p:cNvSpPr>
          <p:nvPr/>
        </p:nvSpPr>
        <p:spPr>
          <a:xfrm>
            <a:off x="8808475" y="-54218"/>
            <a:ext cx="10975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（様式６）</a:t>
            </a:r>
          </a:p>
        </p:txBody>
      </p:sp>
      <p:sp>
        <p:nvSpPr>
          <p:cNvPr id="15" name="Google Shape;92;p1">
            <a:extLst>
              <a:ext uri="{FF2B5EF4-FFF2-40B4-BE49-F238E27FC236}">
                <a16:creationId xmlns:a16="http://schemas.microsoft.com/office/drawing/2014/main" id="{177F9169-7FD5-4E83-A67F-FDADA11DED9C}"/>
              </a:ext>
            </a:extLst>
          </p:cNvPr>
          <p:cNvSpPr txBox="1">
            <a:spLocks/>
          </p:cNvSpPr>
          <p:nvPr/>
        </p:nvSpPr>
        <p:spPr>
          <a:xfrm>
            <a:off x="5833963" y="48153"/>
            <a:ext cx="228961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提案者名：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8CCE565-7F70-44DF-98BF-AC790386DDB9}"/>
              </a:ext>
            </a:extLst>
          </p:cNvPr>
          <p:cNvGrpSpPr/>
          <p:nvPr/>
        </p:nvGrpSpPr>
        <p:grpSpPr>
          <a:xfrm>
            <a:off x="-2403" y="532496"/>
            <a:ext cx="9910806" cy="110465"/>
            <a:chOff x="-2403" y="532496"/>
            <a:chExt cx="9910806" cy="110465"/>
          </a:xfrm>
        </p:grpSpPr>
        <p:cxnSp>
          <p:nvCxnSpPr>
            <p:cNvPr id="22" name="Google Shape;100;p1">
              <a:extLst>
                <a:ext uri="{FF2B5EF4-FFF2-40B4-BE49-F238E27FC236}">
                  <a16:creationId xmlns:a16="http://schemas.microsoft.com/office/drawing/2014/main" id="{6CC91605-8AF6-4746-ACDF-1AD563E12A77}"/>
                </a:ext>
              </a:extLst>
            </p:cNvPr>
            <p:cNvCxnSpPr/>
            <p:nvPr/>
          </p:nvCxnSpPr>
          <p:spPr>
            <a:xfrm>
              <a:off x="2403" y="532496"/>
              <a:ext cx="9906000" cy="0"/>
            </a:xfrm>
            <a:prstGeom prst="straightConnector1">
              <a:avLst/>
            </a:prstGeom>
            <a:noFill/>
            <a:ln w="57150" cap="flat" cmpd="sng">
              <a:solidFill>
                <a:srgbClr val="FFFF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101;p1">
              <a:extLst>
                <a:ext uri="{FF2B5EF4-FFF2-40B4-BE49-F238E27FC236}">
                  <a16:creationId xmlns:a16="http://schemas.microsoft.com/office/drawing/2014/main" id="{58BD3A33-1D73-427B-BDC4-6F3EE6F39A6D}"/>
                </a:ext>
              </a:extLst>
            </p:cNvPr>
            <p:cNvCxnSpPr/>
            <p:nvPr/>
          </p:nvCxnSpPr>
          <p:spPr>
            <a:xfrm>
              <a:off x="-2403" y="591804"/>
              <a:ext cx="9906000" cy="0"/>
            </a:xfrm>
            <a:prstGeom prst="straightConnector1">
              <a:avLst/>
            </a:prstGeom>
            <a:noFill/>
            <a:ln w="635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102;p1">
              <a:extLst>
                <a:ext uri="{FF2B5EF4-FFF2-40B4-BE49-F238E27FC236}">
                  <a16:creationId xmlns:a16="http://schemas.microsoft.com/office/drawing/2014/main" id="{5BC19A9A-A3F6-4E4A-A647-B22AF6CFB06D}"/>
                </a:ext>
              </a:extLst>
            </p:cNvPr>
            <p:cNvCxnSpPr/>
            <p:nvPr/>
          </p:nvCxnSpPr>
          <p:spPr>
            <a:xfrm>
              <a:off x="2403" y="642961"/>
              <a:ext cx="9906000" cy="0"/>
            </a:xfrm>
            <a:prstGeom prst="straightConnector1">
              <a:avLst/>
            </a:prstGeom>
            <a:noFill/>
            <a:ln w="6032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104;p1">
            <a:extLst>
              <a:ext uri="{FF2B5EF4-FFF2-40B4-BE49-F238E27FC236}">
                <a16:creationId xmlns:a16="http://schemas.microsoft.com/office/drawing/2014/main" id="{CAF2645B-97DD-4E45-B377-C24AE8861006}"/>
              </a:ext>
            </a:extLst>
          </p:cNvPr>
          <p:cNvSpPr/>
          <p:nvPr/>
        </p:nvSpPr>
        <p:spPr>
          <a:xfrm>
            <a:off x="47289" y="1223646"/>
            <a:ext cx="10323931" cy="232176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ja-JP" altLang="en-US" sz="1800" dirty="0">
                <a:solidFill>
                  <a:schemeClr val="tx1"/>
                </a:solidFill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２ 具体的な連携方法の提案（どのような連携ができるか・連携にあたっての仕組づくりの方法 等）</a:t>
            </a:r>
          </a:p>
        </p:txBody>
      </p:sp>
      <p:sp>
        <p:nvSpPr>
          <p:cNvPr id="14" name="Google Shape;92;p1">
            <a:extLst>
              <a:ext uri="{FF2B5EF4-FFF2-40B4-BE49-F238E27FC236}">
                <a16:creationId xmlns:a16="http://schemas.microsoft.com/office/drawing/2014/main" id="{087C2158-A867-4CC6-82BB-266BE1B6044B}"/>
              </a:ext>
            </a:extLst>
          </p:cNvPr>
          <p:cNvSpPr txBox="1">
            <a:spLocks/>
          </p:cNvSpPr>
          <p:nvPr/>
        </p:nvSpPr>
        <p:spPr>
          <a:xfrm>
            <a:off x="182511" y="60322"/>
            <a:ext cx="5651451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和歌山城におけるドローンショー及び夜間の魅力向上イベント開催業務委託</a:t>
            </a:r>
            <a:endParaRPr lang="en-US" altLang="ja-JP" sz="1400" b="1" dirty="0">
              <a:latin typeface="Yu Gothic UI Semilight" panose="020B0400000000000000" pitchFamily="50" charset="-128"/>
              <a:ea typeface="Yu Gothic UI Semilight" panose="020B0400000000000000" pitchFamily="50" charset="-128"/>
              <a:cs typeface="Meiryo"/>
              <a:sym typeface="Meiryo"/>
            </a:endParaRPr>
          </a:p>
          <a:p>
            <a:pPr>
              <a:buSzPts val="1900"/>
            </a:pPr>
            <a:r>
              <a:rPr lang="ja-JP" altLang="en-US" sz="1400" b="1" dirty="0">
                <a:latin typeface="Yu Gothic UI Semilight" panose="020B0400000000000000" pitchFamily="50" charset="-128"/>
                <a:ea typeface="Yu Gothic UI Semilight" panose="020B0400000000000000" pitchFamily="50" charset="-128"/>
                <a:cs typeface="Meiryo"/>
                <a:sym typeface="Meiryo"/>
              </a:rPr>
              <a:t>企画提案書</a:t>
            </a:r>
          </a:p>
        </p:txBody>
      </p:sp>
    </p:spTree>
    <p:extLst>
      <p:ext uri="{BB962C8B-B14F-4D97-AF65-F5344CB8AC3E}">
        <p14:creationId xmlns:p14="http://schemas.microsoft.com/office/powerpoint/2010/main" val="297991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atMod val="130000"/>
              </a:schemeClr>
            </a:gs>
            <a:gs pos="100000">
              <a:schemeClr val="phClr">
                <a:tint val="5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987</Words>
  <Application>Microsoft Office PowerPoint</Application>
  <PresentationFormat>A4 210 x 297 mm</PresentationFormat>
  <Paragraphs>93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BIZ UDゴシック</vt:lpstr>
      <vt:lpstr>Yu Gothic UI Semilight</vt:lpstr>
      <vt:lpstr>Meiryo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令和４年度 将来にわたって旅行者を惹きつける地域・日本の新たなレガシー形成事業　エントリーシート概要 【近畿運輸局　NO.○】</dc:title>
  <dc:creator>0008356</dc:creator>
  <cp:lastModifiedBy>和歌山市</cp:lastModifiedBy>
  <cp:revision>121</cp:revision>
  <cp:lastPrinted>2026-05-27T01:33:45Z</cp:lastPrinted>
  <dcterms:modified xsi:type="dcterms:W3CDTF">2026-06-08T05:29:45Z</dcterms:modified>
</cp:coreProperties>
</file>