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88" r:id="rId2"/>
    <p:sldId id="267" r:id="rId3"/>
    <p:sldId id="283" r:id="rId4"/>
    <p:sldId id="291" r:id="rId5"/>
    <p:sldId id="284" r:id="rId6"/>
    <p:sldId id="285" r:id="rId7"/>
    <p:sldId id="290" r:id="rId8"/>
    <p:sldId id="289" r:id="rId9"/>
    <p:sldId id="264" r:id="rId10"/>
  </p:sldIdLst>
  <p:sldSz cx="9906000" cy="6858000" type="A4"/>
  <p:notesSz cx="6807200" cy="99393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http://customooxmlschemas.google.com/"/>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F0F748-7AA5-4B90-91AD-3F4FFDBD375E}">
  <a:tblStyle styleId="{69F0F748-7AA5-4B90-91AD-3F4FFDBD375E}" styleName="Table_0">
    <a:wholeTbl>
      <a:tcTxStyle b="off" i="off">
        <a:font>
          <a:latin typeface="游ゴシック"/>
          <a:ea typeface="游ゴシック"/>
          <a:cs typeface="游ゴシック"/>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游ゴシック"/>
          <a:ea typeface="游ゴシック"/>
          <a:cs typeface="游ゴシック"/>
        </a:font>
        <a:schemeClr val="lt1"/>
      </a:tcTxStyle>
      <a:tcStyle>
        <a:tcBdr/>
        <a:fill>
          <a:solidFill>
            <a:schemeClr val="accent1"/>
          </a:solidFill>
        </a:fill>
      </a:tcStyle>
    </a:lastCol>
    <a:firstCol>
      <a:tcTxStyle b="on" i="off">
        <a:font>
          <a:latin typeface="游ゴシック"/>
          <a:ea typeface="游ゴシック"/>
          <a:cs typeface="游ゴシック"/>
        </a:font>
        <a:schemeClr val="lt1"/>
      </a:tcTxStyle>
      <a:tcStyle>
        <a:tcBdr/>
        <a:fill>
          <a:solidFill>
            <a:schemeClr val="accent1"/>
          </a:solidFill>
        </a:fill>
      </a:tcStyle>
    </a:firstCol>
    <a:lastRow>
      <a:tcTxStyle b="on" i="off">
        <a:font>
          <a:latin typeface="游ゴシック"/>
          <a:ea typeface="游ゴシック"/>
          <a:cs typeface="游ゴシック"/>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游ゴシック"/>
          <a:ea typeface="游ゴシック"/>
          <a:cs typeface="游ゴシック"/>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38" autoAdjust="0"/>
    <p:restoredTop sz="94280" autoAdjust="0"/>
  </p:normalViewPr>
  <p:slideViewPr>
    <p:cSldViewPr snapToGrid="0">
      <p:cViewPr varScale="1">
        <p:scale>
          <a:sx n="110" d="100"/>
          <a:sy n="110" d="100"/>
        </p:scale>
        <p:origin x="1518" y="114"/>
      </p:cViewPr>
      <p:guideLst>
        <p:guide orient="horz" pos="2160"/>
        <p:guide pos="3120"/>
      </p:guideLst>
    </p:cSldViewPr>
  </p:slideViewPr>
  <p:notesTextViewPr>
    <p:cViewPr>
      <p:scale>
        <a:sx n="66" d="100"/>
        <a:sy n="66"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100" name="Google Shape;3;n"/>
          <p:cNvSpPr txBox="1">
            <a:spLocks noGrp="1"/>
          </p:cNvSpPr>
          <p:nvPr>
            <p:ph type="hdr" idx="2"/>
          </p:nvPr>
        </p:nvSpPr>
        <p:spPr>
          <a:xfrm>
            <a:off x="3" y="3"/>
            <a:ext cx="2950375" cy="497367"/>
          </a:xfrm>
          <a:prstGeom prst="rect">
            <a:avLst/>
          </a:prstGeom>
          <a:noFill/>
          <a:ln>
            <a:noFill/>
          </a:ln>
        </p:spPr>
        <p:txBody>
          <a:bodyPr spcFirstLastPara="1" wrap="square" lIns="92195" tIns="46098" rIns="92195" bIns="46098"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1" name="Google Shape;4;n"/>
          <p:cNvSpPr txBox="1">
            <a:spLocks noGrp="1"/>
          </p:cNvSpPr>
          <p:nvPr>
            <p:ph type="dt" idx="10"/>
          </p:nvPr>
        </p:nvSpPr>
        <p:spPr>
          <a:xfrm>
            <a:off x="3855221" y="3"/>
            <a:ext cx="2950374" cy="497367"/>
          </a:xfrm>
          <a:prstGeom prst="rect">
            <a:avLst/>
          </a:prstGeom>
          <a:noFill/>
          <a:ln>
            <a:noFill/>
          </a:ln>
        </p:spPr>
        <p:txBody>
          <a:bodyPr spcFirstLastPara="1" wrap="square" lIns="92195" tIns="46098" rIns="92195" bIns="46098"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2" name="Google Shape;5;n"/>
          <p:cNvSpPr>
            <a:spLocks noGrp="1" noRot="1" noChangeAspect="1"/>
          </p:cNvSpPr>
          <p:nvPr>
            <p:ph type="sldImg" idx="3"/>
          </p:nvPr>
        </p:nvSpPr>
        <p:spPr>
          <a:xfrm>
            <a:off x="709613" y="744538"/>
            <a:ext cx="5387975" cy="372903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3" name="Google Shape;6;n"/>
          <p:cNvSpPr txBox="1">
            <a:spLocks noGrp="1"/>
          </p:cNvSpPr>
          <p:nvPr>
            <p:ph type="body" idx="1"/>
          </p:nvPr>
        </p:nvSpPr>
        <p:spPr>
          <a:xfrm>
            <a:off x="680241" y="4720985"/>
            <a:ext cx="5446723" cy="4473102"/>
          </a:xfrm>
          <a:prstGeom prst="rect">
            <a:avLst/>
          </a:prstGeom>
          <a:noFill/>
          <a:ln>
            <a:noFill/>
          </a:ln>
        </p:spPr>
        <p:txBody>
          <a:bodyPr spcFirstLastPara="1" wrap="square" lIns="92195" tIns="46098" rIns="92195" bIns="46098"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1104" name="Google Shape;7;n"/>
          <p:cNvSpPr txBox="1">
            <a:spLocks noGrp="1"/>
          </p:cNvSpPr>
          <p:nvPr>
            <p:ph type="ftr" idx="11"/>
          </p:nvPr>
        </p:nvSpPr>
        <p:spPr>
          <a:xfrm>
            <a:off x="3" y="9440372"/>
            <a:ext cx="2950375" cy="497366"/>
          </a:xfrm>
          <a:prstGeom prst="rect">
            <a:avLst/>
          </a:prstGeom>
          <a:noFill/>
          <a:ln>
            <a:noFill/>
          </a:ln>
        </p:spPr>
        <p:txBody>
          <a:bodyPr spcFirstLastPara="1" wrap="square" lIns="92195" tIns="46098" rIns="92195" bIns="46098"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5" name="Google Shape;8;n"/>
          <p:cNvSpPr txBox="1">
            <a:spLocks noGrp="1"/>
          </p:cNvSpPr>
          <p:nvPr>
            <p:ph type="sldNum" idx="12"/>
          </p:nvPr>
        </p:nvSpPr>
        <p:spPr>
          <a:xfrm>
            <a:off x="3855221" y="9440372"/>
            <a:ext cx="2950374" cy="497366"/>
          </a:xfrm>
          <a:prstGeom prst="rect">
            <a:avLst/>
          </a:prstGeom>
          <a:noFill/>
          <a:ln>
            <a:noFill/>
          </a:ln>
        </p:spPr>
        <p:txBody>
          <a:bodyPr spcFirstLastPara="1" wrap="square" lIns="92195" tIns="46098" rIns="92195" bIns="46098" anchor="b" anchorCtr="0">
            <a:noAutofit/>
          </a:bodyPr>
          <a:lstStyle/>
          <a:p>
            <a:pPr algn="r"/>
            <a:fld id="{00000000-1234-1234-1234-123412341234}" type="slidenum">
              <a:rPr lang="en-US" altLang="ja-JP" sz="1200" smtClean="0">
                <a:solidFill>
                  <a:schemeClr val="dk1"/>
                </a:solidFill>
              </a:rPr>
              <a:pPr algn="r"/>
              <a:t>‹#›</a:t>
            </a:fld>
            <a:endParaRPr lang="en-US" sz="1200">
              <a:solidFill>
                <a:schemeClr val="dk1"/>
              </a:solidFill>
            </a:endParaRPr>
          </a:p>
        </p:txBody>
      </p:sp>
    </p:spTree>
    <p:extLst>
      <p:ext uri="{BB962C8B-B14F-4D97-AF65-F5344CB8AC3E}">
        <p14:creationId xmlns:p14="http://schemas.microsoft.com/office/powerpoint/2010/main" val="365391852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80241" y="4720985"/>
            <a:ext cx="5446723" cy="4473102"/>
          </a:xfrm>
          <a:prstGeom prst="rect">
            <a:avLst/>
          </a:prstGeom>
        </p:spPr>
        <p:txBody>
          <a:bodyPr spcFirstLastPara="1" wrap="square" lIns="92195" tIns="46098" rIns="92195" bIns="46098" anchor="t" anchorCtr="0">
            <a:noAutofit/>
          </a:bodyPr>
          <a:lstStyle/>
          <a:p>
            <a:pPr marL="0" indent="0">
              <a:spcBef>
                <a:spcPts val="363"/>
              </a:spcBef>
            </a:pPr>
            <a:endParaRPr dirty="0"/>
          </a:p>
        </p:txBody>
      </p:sp>
      <p:sp>
        <p:nvSpPr>
          <p:cNvPr id="1126" name="Google Shape;86;p1:notes"/>
          <p:cNvSpPr>
            <a:spLocks noGrp="1" noRot="1" noChangeAspect="1"/>
          </p:cNvSpPr>
          <p:nvPr>
            <p:ph type="sldImg" idx="2"/>
          </p:nvPr>
        </p:nvSpPr>
        <p:spPr>
          <a:xfrm>
            <a:off x="709613" y="744538"/>
            <a:ext cx="5387975" cy="37290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1044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80241" y="4720985"/>
            <a:ext cx="5446723" cy="4473102"/>
          </a:xfrm>
          <a:prstGeom prst="rect">
            <a:avLst/>
          </a:prstGeom>
        </p:spPr>
        <p:txBody>
          <a:bodyPr spcFirstLastPara="1" wrap="square" lIns="92195" tIns="46098" rIns="92195" bIns="46098" anchor="t" anchorCtr="0">
            <a:noAutofit/>
          </a:bodyPr>
          <a:lstStyle/>
          <a:p>
            <a:pPr marL="0" indent="0">
              <a:spcBef>
                <a:spcPts val="363"/>
              </a:spcBef>
            </a:pPr>
            <a:endParaRPr dirty="0"/>
          </a:p>
        </p:txBody>
      </p:sp>
      <p:sp>
        <p:nvSpPr>
          <p:cNvPr id="1126" name="Google Shape;86;p1:notes"/>
          <p:cNvSpPr>
            <a:spLocks noGrp="1" noRot="1" noChangeAspect="1"/>
          </p:cNvSpPr>
          <p:nvPr>
            <p:ph type="sldImg" idx="2"/>
          </p:nvPr>
        </p:nvSpPr>
        <p:spPr>
          <a:xfrm>
            <a:off x="709613" y="744538"/>
            <a:ext cx="5387975" cy="37290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44682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80241" y="4720985"/>
            <a:ext cx="5446723" cy="4473102"/>
          </a:xfrm>
          <a:prstGeom prst="rect">
            <a:avLst/>
          </a:prstGeom>
        </p:spPr>
        <p:txBody>
          <a:bodyPr spcFirstLastPara="1" wrap="square" lIns="92195" tIns="46098" rIns="92195" bIns="46098" anchor="t" anchorCtr="0">
            <a:noAutofit/>
          </a:bodyPr>
          <a:lstStyle/>
          <a:p>
            <a:pPr marL="0" indent="0">
              <a:spcBef>
                <a:spcPts val="363"/>
              </a:spcBef>
            </a:pPr>
            <a:endParaRPr dirty="0"/>
          </a:p>
        </p:txBody>
      </p:sp>
      <p:sp>
        <p:nvSpPr>
          <p:cNvPr id="1126" name="Google Shape;86;p1:notes"/>
          <p:cNvSpPr>
            <a:spLocks noGrp="1" noRot="1" noChangeAspect="1"/>
          </p:cNvSpPr>
          <p:nvPr>
            <p:ph type="sldImg" idx="2"/>
          </p:nvPr>
        </p:nvSpPr>
        <p:spPr>
          <a:xfrm>
            <a:off x="709613" y="744538"/>
            <a:ext cx="5387975" cy="37290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35847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80241" y="4720985"/>
            <a:ext cx="5446723" cy="4473102"/>
          </a:xfrm>
          <a:prstGeom prst="rect">
            <a:avLst/>
          </a:prstGeom>
        </p:spPr>
        <p:txBody>
          <a:bodyPr spcFirstLastPara="1" wrap="square" lIns="92195" tIns="46098" rIns="92195" bIns="46098" anchor="t" anchorCtr="0">
            <a:noAutofit/>
          </a:bodyPr>
          <a:lstStyle/>
          <a:p>
            <a:pPr marL="0" indent="0">
              <a:spcBef>
                <a:spcPts val="363"/>
              </a:spcBef>
            </a:pPr>
            <a:endParaRPr dirty="0"/>
          </a:p>
        </p:txBody>
      </p:sp>
      <p:sp>
        <p:nvSpPr>
          <p:cNvPr id="1126" name="Google Shape;86;p1:notes"/>
          <p:cNvSpPr>
            <a:spLocks noGrp="1" noRot="1" noChangeAspect="1"/>
          </p:cNvSpPr>
          <p:nvPr>
            <p:ph type="sldImg" idx="2"/>
          </p:nvPr>
        </p:nvSpPr>
        <p:spPr>
          <a:xfrm>
            <a:off x="709613" y="744538"/>
            <a:ext cx="5387975" cy="37290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700864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80241" y="4720985"/>
            <a:ext cx="5446723" cy="4473102"/>
          </a:xfrm>
          <a:prstGeom prst="rect">
            <a:avLst/>
          </a:prstGeom>
        </p:spPr>
        <p:txBody>
          <a:bodyPr spcFirstLastPara="1" wrap="square" lIns="92195" tIns="46098" rIns="92195" bIns="46098" anchor="t" anchorCtr="0">
            <a:noAutofit/>
          </a:bodyPr>
          <a:lstStyle/>
          <a:p>
            <a:pPr marL="0" indent="0">
              <a:spcBef>
                <a:spcPts val="363"/>
              </a:spcBef>
            </a:pPr>
            <a:endParaRPr dirty="0"/>
          </a:p>
        </p:txBody>
      </p:sp>
      <p:sp>
        <p:nvSpPr>
          <p:cNvPr id="1126" name="Google Shape;86;p1:notes"/>
          <p:cNvSpPr>
            <a:spLocks noGrp="1" noRot="1" noChangeAspect="1"/>
          </p:cNvSpPr>
          <p:nvPr>
            <p:ph type="sldImg" idx="2"/>
          </p:nvPr>
        </p:nvSpPr>
        <p:spPr>
          <a:xfrm>
            <a:off x="709613" y="744538"/>
            <a:ext cx="5387975" cy="37290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45703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80241" y="4720985"/>
            <a:ext cx="5446723" cy="4473102"/>
          </a:xfrm>
          <a:prstGeom prst="rect">
            <a:avLst/>
          </a:prstGeom>
        </p:spPr>
        <p:txBody>
          <a:bodyPr spcFirstLastPara="1" wrap="square" lIns="92195" tIns="46098" rIns="92195" bIns="46098" anchor="t" anchorCtr="0">
            <a:noAutofit/>
          </a:bodyPr>
          <a:lstStyle/>
          <a:p>
            <a:pPr marL="0" indent="0">
              <a:spcBef>
                <a:spcPts val="363"/>
              </a:spcBef>
            </a:pPr>
            <a:endParaRPr dirty="0"/>
          </a:p>
        </p:txBody>
      </p:sp>
      <p:sp>
        <p:nvSpPr>
          <p:cNvPr id="1126" name="Google Shape;86;p1:notes"/>
          <p:cNvSpPr>
            <a:spLocks noGrp="1" noRot="1" noChangeAspect="1"/>
          </p:cNvSpPr>
          <p:nvPr>
            <p:ph type="sldImg" idx="2"/>
          </p:nvPr>
        </p:nvSpPr>
        <p:spPr>
          <a:xfrm>
            <a:off x="709613" y="744538"/>
            <a:ext cx="5387975" cy="37290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29259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80241" y="4720985"/>
            <a:ext cx="5446723" cy="4473102"/>
          </a:xfrm>
          <a:prstGeom prst="rect">
            <a:avLst/>
          </a:prstGeom>
        </p:spPr>
        <p:txBody>
          <a:bodyPr spcFirstLastPara="1" wrap="square" lIns="92195" tIns="46098" rIns="92195" bIns="46098" anchor="t" anchorCtr="0">
            <a:noAutofit/>
          </a:bodyPr>
          <a:lstStyle/>
          <a:p>
            <a:pPr marL="0" indent="0">
              <a:spcBef>
                <a:spcPts val="363"/>
              </a:spcBef>
            </a:pPr>
            <a:endParaRPr dirty="0"/>
          </a:p>
        </p:txBody>
      </p:sp>
      <p:sp>
        <p:nvSpPr>
          <p:cNvPr id="1126" name="Google Shape;86;p1:notes"/>
          <p:cNvSpPr>
            <a:spLocks noGrp="1" noRot="1" noChangeAspect="1"/>
          </p:cNvSpPr>
          <p:nvPr>
            <p:ph type="sldImg" idx="2"/>
          </p:nvPr>
        </p:nvSpPr>
        <p:spPr>
          <a:xfrm>
            <a:off x="709613" y="744538"/>
            <a:ext cx="5387975" cy="37290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82345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80241" y="4720985"/>
            <a:ext cx="5446723" cy="4473102"/>
          </a:xfrm>
          <a:prstGeom prst="rect">
            <a:avLst/>
          </a:prstGeom>
        </p:spPr>
        <p:txBody>
          <a:bodyPr spcFirstLastPara="1" wrap="square" lIns="92195" tIns="46098" rIns="92195" bIns="46098" anchor="t" anchorCtr="0">
            <a:noAutofit/>
          </a:bodyPr>
          <a:lstStyle/>
          <a:p>
            <a:pPr marL="0" indent="0">
              <a:spcBef>
                <a:spcPts val="363"/>
              </a:spcBef>
            </a:pPr>
            <a:endParaRPr dirty="0"/>
          </a:p>
        </p:txBody>
      </p:sp>
      <p:sp>
        <p:nvSpPr>
          <p:cNvPr id="1126" name="Google Shape;86;p1:notes"/>
          <p:cNvSpPr>
            <a:spLocks noGrp="1" noRot="1" noChangeAspect="1"/>
          </p:cNvSpPr>
          <p:nvPr>
            <p:ph type="sldImg" idx="2"/>
          </p:nvPr>
        </p:nvSpPr>
        <p:spPr>
          <a:xfrm>
            <a:off x="709613" y="744538"/>
            <a:ext cx="5387975" cy="37290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82851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
        <p:cNvGrpSpPr/>
        <p:nvPr/>
      </p:nvGrpSpPr>
      <p:grpSpPr>
        <a:xfrm>
          <a:off x="0" y="0"/>
          <a:ext cx="0" cy="0"/>
          <a:chOff x="0" y="0"/>
          <a:chExt cx="0" cy="0"/>
        </a:xfrm>
      </p:grpSpPr>
      <p:sp>
        <p:nvSpPr>
          <p:cNvPr id="1031"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2"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33"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4"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5"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
        <p:cNvGrpSpPr/>
        <p:nvPr/>
      </p:nvGrpSpPr>
      <p:grpSpPr>
        <a:xfrm>
          <a:off x="0" y="0"/>
          <a:ext cx="0" cy="0"/>
          <a:chOff x="0" y="0"/>
          <a:chExt cx="0" cy="0"/>
        </a:xfrm>
      </p:grpSpPr>
      <p:sp>
        <p:nvSpPr>
          <p:cNvPr id="1094"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95"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6"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7"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8"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
        <p:cNvGrpSpPr/>
        <p:nvPr/>
      </p:nvGrpSpPr>
      <p:grpSpPr>
        <a:xfrm>
          <a:off x="0" y="0"/>
          <a:ext cx="0" cy="0"/>
          <a:chOff x="0" y="0"/>
          <a:chExt cx="0" cy="0"/>
        </a:xfrm>
      </p:grpSpPr>
      <p:sp>
        <p:nvSpPr>
          <p:cNvPr id="1043" name="Google Shape;28;p7"/>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75"/>
              <a:buFont typeface="Arial"/>
              <a:buNone/>
              <a:defRPr sz="48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4" name="Google Shape;29;p7"/>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rgbClr val="888888"/>
              </a:buClr>
              <a:buSzPts val="1950"/>
              <a:buNone/>
              <a:defRPr sz="1950">
                <a:solidFill>
                  <a:srgbClr val="888888"/>
                </a:solidFill>
              </a:defRPr>
            </a:lvl1pPr>
            <a:lvl2pPr marL="914400" lvl="1" indent="-228600" algn="l">
              <a:lnSpc>
                <a:spcPct val="90000"/>
              </a:lnSpc>
              <a:spcBef>
                <a:spcPts val="406"/>
              </a:spcBef>
              <a:spcAft>
                <a:spcPts val="0"/>
              </a:spcAft>
              <a:buClr>
                <a:srgbClr val="888888"/>
              </a:buClr>
              <a:buSzPts val="1625"/>
              <a:buNone/>
              <a:defRPr sz="1625">
                <a:solidFill>
                  <a:srgbClr val="888888"/>
                </a:solidFill>
              </a:defRPr>
            </a:lvl2pPr>
            <a:lvl3pPr marL="1371600" lvl="2" indent="-228600" algn="l">
              <a:lnSpc>
                <a:spcPct val="90000"/>
              </a:lnSpc>
              <a:spcBef>
                <a:spcPts val="406"/>
              </a:spcBef>
              <a:spcAft>
                <a:spcPts val="0"/>
              </a:spcAft>
              <a:buClr>
                <a:srgbClr val="888888"/>
              </a:buClr>
              <a:buSzPts val="1463"/>
              <a:buNone/>
              <a:defRPr sz="1463">
                <a:solidFill>
                  <a:srgbClr val="888888"/>
                </a:solidFill>
              </a:defRPr>
            </a:lvl3pPr>
            <a:lvl4pPr marL="1828800" lvl="3" indent="-228600" algn="l">
              <a:lnSpc>
                <a:spcPct val="90000"/>
              </a:lnSpc>
              <a:spcBef>
                <a:spcPts val="406"/>
              </a:spcBef>
              <a:spcAft>
                <a:spcPts val="0"/>
              </a:spcAft>
              <a:buClr>
                <a:srgbClr val="888888"/>
              </a:buClr>
              <a:buSzPts val="1300"/>
              <a:buNone/>
              <a:defRPr sz="1300">
                <a:solidFill>
                  <a:srgbClr val="888888"/>
                </a:solidFill>
              </a:defRPr>
            </a:lvl4pPr>
            <a:lvl5pPr marL="2286000" lvl="4" indent="-228600" algn="l">
              <a:lnSpc>
                <a:spcPct val="90000"/>
              </a:lnSpc>
              <a:spcBef>
                <a:spcPts val="406"/>
              </a:spcBef>
              <a:spcAft>
                <a:spcPts val="0"/>
              </a:spcAft>
              <a:buClr>
                <a:srgbClr val="888888"/>
              </a:buClr>
              <a:buSzPts val="1300"/>
              <a:buNone/>
              <a:defRPr sz="1300">
                <a:solidFill>
                  <a:srgbClr val="888888"/>
                </a:solidFill>
              </a:defRPr>
            </a:lvl5pPr>
            <a:lvl6pPr marL="2743200" lvl="5" indent="-228600" algn="l">
              <a:lnSpc>
                <a:spcPct val="90000"/>
              </a:lnSpc>
              <a:spcBef>
                <a:spcPts val="406"/>
              </a:spcBef>
              <a:spcAft>
                <a:spcPts val="0"/>
              </a:spcAft>
              <a:buClr>
                <a:srgbClr val="888888"/>
              </a:buClr>
              <a:buSzPts val="1300"/>
              <a:buNone/>
              <a:defRPr sz="1300">
                <a:solidFill>
                  <a:srgbClr val="888888"/>
                </a:solidFill>
              </a:defRPr>
            </a:lvl6pPr>
            <a:lvl7pPr marL="3200400" lvl="6" indent="-228600" algn="l">
              <a:lnSpc>
                <a:spcPct val="90000"/>
              </a:lnSpc>
              <a:spcBef>
                <a:spcPts val="406"/>
              </a:spcBef>
              <a:spcAft>
                <a:spcPts val="0"/>
              </a:spcAft>
              <a:buClr>
                <a:srgbClr val="888888"/>
              </a:buClr>
              <a:buSzPts val="1300"/>
              <a:buNone/>
              <a:defRPr sz="1300">
                <a:solidFill>
                  <a:srgbClr val="888888"/>
                </a:solidFill>
              </a:defRPr>
            </a:lvl7pPr>
            <a:lvl8pPr marL="3657600" lvl="7" indent="-228600" algn="l">
              <a:lnSpc>
                <a:spcPct val="90000"/>
              </a:lnSpc>
              <a:spcBef>
                <a:spcPts val="406"/>
              </a:spcBef>
              <a:spcAft>
                <a:spcPts val="0"/>
              </a:spcAft>
              <a:buClr>
                <a:srgbClr val="888888"/>
              </a:buClr>
              <a:buSzPts val="1300"/>
              <a:buNone/>
              <a:defRPr sz="1300">
                <a:solidFill>
                  <a:srgbClr val="888888"/>
                </a:solidFill>
              </a:defRPr>
            </a:lvl8pPr>
            <a:lvl9pPr marL="4114800" lvl="8" indent="-228600" algn="l">
              <a:lnSpc>
                <a:spcPct val="90000"/>
              </a:lnSpc>
              <a:spcBef>
                <a:spcPts val="406"/>
              </a:spcBef>
              <a:spcAft>
                <a:spcPts val="0"/>
              </a:spcAft>
              <a:buClr>
                <a:srgbClr val="888888"/>
              </a:buClr>
              <a:buSzPts val="1300"/>
              <a:buNone/>
              <a:defRPr sz="1300">
                <a:solidFill>
                  <a:srgbClr val="888888"/>
                </a:solidFill>
              </a:defRPr>
            </a:lvl9pPr>
          </a:lstStyle>
          <a:p>
            <a:endParaRPr/>
          </a:p>
        </p:txBody>
      </p:sp>
      <p:sp>
        <p:nvSpPr>
          <p:cNvPr id="1045" name="Google Shape;30;p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6" name="Google Shape;31;p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7" name="Google Shape;32;p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
        <p:cNvGrpSpPr/>
        <p:nvPr/>
      </p:nvGrpSpPr>
      <p:grpSpPr>
        <a:xfrm>
          <a:off x="0" y="0"/>
          <a:ext cx="0" cy="0"/>
          <a:chOff x="0" y="0"/>
          <a:chExt cx="0" cy="0"/>
        </a:xfrm>
      </p:grpSpPr>
      <p:sp>
        <p:nvSpPr>
          <p:cNvPr id="1049"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0"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1"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2"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3"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4"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
        <p:cNvGrpSpPr/>
        <p:nvPr/>
      </p:nvGrpSpPr>
      <p:grpSpPr>
        <a:xfrm>
          <a:off x="0" y="0"/>
          <a:ext cx="0" cy="0"/>
          <a:chOff x="0" y="0"/>
          <a:chExt cx="0" cy="0"/>
        </a:xfrm>
      </p:grpSpPr>
      <p:sp>
        <p:nvSpPr>
          <p:cNvPr id="1056"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7"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8"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9"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60"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61"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2"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3"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
        <p:cNvGrpSpPr/>
        <p:nvPr/>
      </p:nvGrpSpPr>
      <p:grpSpPr>
        <a:xfrm>
          <a:off x="0" y="0"/>
          <a:ext cx="0" cy="0"/>
          <a:chOff x="0" y="0"/>
          <a:chExt cx="0" cy="0"/>
        </a:xfrm>
      </p:grpSpPr>
      <p:sp>
        <p:nvSpPr>
          <p:cNvPr id="1065"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6"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7"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8"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
        <p:cNvGrpSpPr/>
        <p:nvPr/>
      </p:nvGrpSpPr>
      <p:grpSpPr>
        <a:xfrm>
          <a:off x="0" y="0"/>
          <a:ext cx="0" cy="0"/>
          <a:chOff x="0" y="0"/>
          <a:chExt cx="0" cy="0"/>
        </a:xfrm>
      </p:grpSpPr>
      <p:sp>
        <p:nvSpPr>
          <p:cNvPr id="1070"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1"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2"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OBJECT_WITH_CAPTION_TEXT">
    <p:spTree>
      <p:nvGrpSpPr>
        <p:cNvPr id="1" name=""/>
        <p:cNvGrpSpPr/>
        <p:nvPr/>
      </p:nvGrpSpPr>
      <p:grpSpPr>
        <a:xfrm>
          <a:off x="0" y="0"/>
          <a:ext cx="0" cy="0"/>
          <a:chOff x="0" y="0"/>
          <a:chExt cx="0" cy="0"/>
        </a:xfrm>
      </p:grpSpPr>
      <p:sp>
        <p:nvSpPr>
          <p:cNvPr id="1074"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5"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1076"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7"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8"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9"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
        <p:cNvGrpSpPr/>
        <p:nvPr/>
      </p:nvGrpSpPr>
      <p:grpSpPr>
        <a:xfrm>
          <a:off x="0" y="0"/>
          <a:ext cx="0" cy="0"/>
          <a:chOff x="0" y="0"/>
          <a:chExt cx="0" cy="0"/>
        </a:xfrm>
      </p:grpSpPr>
      <p:sp>
        <p:nvSpPr>
          <p:cNvPr id="1081"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2"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a:p>
        </p:txBody>
      </p:sp>
      <p:sp>
        <p:nvSpPr>
          <p:cNvPr id="1083"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84"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5"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6"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VERTICAL_TEXT">
    <p:spTree>
      <p:nvGrpSpPr>
        <p:cNvPr id="1" name=""/>
        <p:cNvGrpSpPr/>
        <p:nvPr/>
      </p:nvGrpSpPr>
      <p:grpSpPr>
        <a:xfrm>
          <a:off x="0" y="0"/>
          <a:ext cx="0" cy="0"/>
          <a:chOff x="0" y="0"/>
          <a:chExt cx="0" cy="0"/>
        </a:xfrm>
      </p:grpSpPr>
      <p:sp>
        <p:nvSpPr>
          <p:cNvPr id="1088"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9"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0"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1"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2"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25"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6"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027"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8"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9"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6E95770B-FA9E-41B0-B121-3E388FF3EADA}"/>
              </a:ext>
            </a:extLst>
          </p:cNvPr>
          <p:cNvGrpSpPr/>
          <p:nvPr/>
        </p:nvGrpSpPr>
        <p:grpSpPr>
          <a:xfrm>
            <a:off x="-2403" y="532496"/>
            <a:ext cx="9910806" cy="110465"/>
            <a:chOff x="-2403" y="532496"/>
            <a:chExt cx="9910806" cy="110465"/>
          </a:xfrm>
        </p:grpSpPr>
        <p:cxnSp>
          <p:nvCxnSpPr>
            <p:cNvPr id="1116" name="Google Shape;100;p1"/>
            <p:cNvCxnSpPr/>
            <p:nvPr/>
          </p:nvCxnSpPr>
          <p:spPr>
            <a:xfrm>
              <a:off x="2403" y="532496"/>
              <a:ext cx="9906000" cy="0"/>
            </a:xfrm>
            <a:prstGeom prst="straightConnector1">
              <a:avLst/>
            </a:prstGeom>
            <a:noFill/>
            <a:ln w="57150" cap="flat" cmpd="sng">
              <a:solidFill>
                <a:srgbClr val="FFFF00"/>
              </a:solidFill>
              <a:prstDash val="solid"/>
              <a:miter lim="800000"/>
              <a:headEnd type="none" w="sm" len="sm"/>
              <a:tailEnd type="none" w="sm" len="sm"/>
            </a:ln>
          </p:spPr>
        </p:cxnSp>
        <p:cxnSp>
          <p:nvCxnSpPr>
            <p:cNvPr id="1117" name="Google Shape;101;p1"/>
            <p:cNvCxnSpPr/>
            <p:nvPr/>
          </p:nvCxnSpPr>
          <p:spPr>
            <a:xfrm>
              <a:off x="-2403" y="591804"/>
              <a:ext cx="9906000" cy="0"/>
            </a:xfrm>
            <a:prstGeom prst="straightConnector1">
              <a:avLst/>
            </a:prstGeom>
            <a:noFill/>
            <a:ln w="63500" cap="flat" cmpd="sng">
              <a:solidFill>
                <a:srgbClr val="0070C0"/>
              </a:solidFill>
              <a:prstDash val="solid"/>
              <a:miter lim="800000"/>
              <a:headEnd type="none" w="sm" len="sm"/>
              <a:tailEnd type="none" w="sm" len="sm"/>
            </a:ln>
          </p:spPr>
        </p:cxnSp>
        <p:cxnSp>
          <p:nvCxnSpPr>
            <p:cNvPr id="1118" name="Google Shape;102;p1"/>
            <p:cNvCxnSpPr/>
            <p:nvPr/>
          </p:nvCxnSpPr>
          <p:spPr>
            <a:xfrm>
              <a:off x="2403" y="642961"/>
              <a:ext cx="9906000" cy="0"/>
            </a:xfrm>
            <a:prstGeom prst="straightConnector1">
              <a:avLst/>
            </a:prstGeom>
            <a:noFill/>
            <a:ln w="60325" cap="flat" cmpd="sng">
              <a:solidFill>
                <a:srgbClr val="002060"/>
              </a:solidFill>
              <a:prstDash val="solid"/>
              <a:miter lim="800000"/>
              <a:headEnd type="none" w="sm" len="sm"/>
              <a:tailEnd type="none" w="sm" len="sm"/>
            </a:ln>
          </p:spPr>
        </p:cxnSp>
      </p:grpSp>
      <p:grpSp>
        <p:nvGrpSpPr>
          <p:cNvPr id="52" name="グループ化 51">
            <a:extLst>
              <a:ext uri="{FF2B5EF4-FFF2-40B4-BE49-F238E27FC236}">
                <a16:creationId xmlns:a16="http://schemas.microsoft.com/office/drawing/2014/main" id="{E6B2C34A-1772-4A55-AD4C-124311FE50CC}"/>
              </a:ext>
            </a:extLst>
          </p:cNvPr>
          <p:cNvGrpSpPr/>
          <p:nvPr/>
        </p:nvGrpSpPr>
        <p:grpSpPr>
          <a:xfrm>
            <a:off x="47291" y="753426"/>
            <a:ext cx="9806609" cy="6056421"/>
            <a:chOff x="47291" y="2890286"/>
            <a:chExt cx="9806609" cy="2311191"/>
          </a:xfrm>
        </p:grpSpPr>
        <p:sp>
          <p:nvSpPr>
            <p:cNvPr id="53" name="Google Shape;105;p1">
              <a:extLst>
                <a:ext uri="{FF2B5EF4-FFF2-40B4-BE49-F238E27FC236}">
                  <a16:creationId xmlns:a16="http://schemas.microsoft.com/office/drawing/2014/main" id="{C1D4E43B-6671-458D-8DE4-D14D5A02BB77}"/>
                </a:ext>
              </a:extLst>
            </p:cNvPr>
            <p:cNvSpPr txBox="1"/>
            <p:nvPr/>
          </p:nvSpPr>
          <p:spPr>
            <a:xfrm>
              <a:off x="47291" y="3027573"/>
              <a:ext cx="9806609" cy="2173904"/>
            </a:xfrm>
            <a:prstGeom prst="rect">
              <a:avLst/>
            </a:prstGeom>
            <a:solidFill>
              <a:schemeClr val="lt1"/>
            </a:solidFill>
            <a:ln w="28575"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endParaRPr lang="en-US" altLang="ja-JP" sz="1200" b="1" dirty="0">
                <a:solidFill>
                  <a:schemeClr val="dk1"/>
                </a:solidFill>
                <a:latin typeface="Yu Gothic UI Semilight" panose="020B0400000000000000" pitchFamily="50" charset="-128"/>
                <a:ea typeface="Yu Gothic UI Semilight" panose="020B0400000000000000" pitchFamily="50" charset="-128"/>
                <a:cs typeface="Meiryo"/>
                <a:sym typeface="Meiryo"/>
              </a:endParaRPr>
            </a:p>
          </p:txBody>
        </p:sp>
        <p:sp>
          <p:nvSpPr>
            <p:cNvPr id="54" name="Google Shape;104;p1">
              <a:extLst>
                <a:ext uri="{FF2B5EF4-FFF2-40B4-BE49-F238E27FC236}">
                  <a16:creationId xmlns:a16="http://schemas.microsoft.com/office/drawing/2014/main" id="{B122274A-B2E2-44CF-8EE9-1E975C9AB1F4}"/>
                </a:ext>
              </a:extLst>
            </p:cNvPr>
            <p:cNvSpPr/>
            <p:nvPr/>
          </p:nvSpPr>
          <p:spPr>
            <a:xfrm>
              <a:off x="47291" y="2890286"/>
              <a:ext cx="9806609" cy="137286"/>
            </a:xfrm>
            <a:prstGeom prst="rect">
              <a:avLst/>
            </a:prstGeom>
            <a:solidFill>
              <a:schemeClr val="accent5">
                <a:lumMod val="20000"/>
                <a:lumOff val="80000"/>
              </a:schemeClr>
            </a:solidFill>
            <a:ln w="28575"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r>
                <a:rPr lang="ja-JP" altLang="en-US" sz="1200" b="1" dirty="0">
                  <a:solidFill>
                    <a:schemeClr val="tx1"/>
                  </a:solidFill>
                  <a:latin typeface="Yu Gothic UI Semilight" panose="020B0400000000000000" pitchFamily="50" charset="-128"/>
                  <a:ea typeface="Yu Gothic UI Semilight" panose="020B0400000000000000" pitchFamily="50" charset="-128"/>
                  <a:cs typeface="Meiryo"/>
                  <a:sym typeface="Meiryo"/>
                </a:rPr>
                <a:t>業務を円滑かつ効果的に実施するための実施体制</a:t>
              </a:r>
            </a:p>
          </p:txBody>
        </p:sp>
      </p:grpSp>
      <p:sp>
        <p:nvSpPr>
          <p:cNvPr id="13" name="Google Shape;92;p1">
            <a:extLst>
              <a:ext uri="{FF2B5EF4-FFF2-40B4-BE49-F238E27FC236}">
                <a16:creationId xmlns:a16="http://schemas.microsoft.com/office/drawing/2014/main" id="{B45A4D12-0C4F-41CE-9263-A1F969464777}"/>
              </a:ext>
            </a:extLst>
          </p:cNvPr>
          <p:cNvSpPr txBox="1">
            <a:spLocks/>
          </p:cNvSpPr>
          <p:nvPr/>
        </p:nvSpPr>
        <p:spPr>
          <a:xfrm>
            <a:off x="8808475" y="-54218"/>
            <a:ext cx="1097525"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ja-JP" altLang="en-US" sz="1400" b="1" dirty="0">
                <a:latin typeface="Yu Gothic UI Semilight" panose="020B0400000000000000" pitchFamily="50" charset="-128"/>
                <a:ea typeface="Yu Gothic UI Semilight" panose="020B0400000000000000" pitchFamily="50" charset="-128"/>
                <a:cs typeface="Meiryo"/>
                <a:sym typeface="Meiryo"/>
              </a:rPr>
              <a:t>（様式７）</a:t>
            </a:r>
          </a:p>
        </p:txBody>
      </p:sp>
      <p:sp>
        <p:nvSpPr>
          <p:cNvPr id="14" name="Google Shape;92;p1">
            <a:extLst>
              <a:ext uri="{FF2B5EF4-FFF2-40B4-BE49-F238E27FC236}">
                <a16:creationId xmlns:a16="http://schemas.microsoft.com/office/drawing/2014/main" id="{EB5AE522-848B-46B8-A885-567F46B73421}"/>
              </a:ext>
            </a:extLst>
          </p:cNvPr>
          <p:cNvSpPr txBox="1">
            <a:spLocks/>
          </p:cNvSpPr>
          <p:nvPr/>
        </p:nvSpPr>
        <p:spPr>
          <a:xfrm>
            <a:off x="182511" y="60322"/>
            <a:ext cx="5651451"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ja-JP" altLang="en-US" sz="1400" b="1" dirty="0">
                <a:latin typeface="Yu Gothic UI Semilight" panose="020B0400000000000000" pitchFamily="50" charset="-128"/>
                <a:ea typeface="Yu Gothic UI Semilight" panose="020B0400000000000000" pitchFamily="50" charset="-128"/>
                <a:cs typeface="Meiryo"/>
                <a:sym typeface="Meiryo"/>
              </a:rPr>
              <a:t>地域資源活用推進業務　企画提案書</a:t>
            </a:r>
          </a:p>
        </p:txBody>
      </p:sp>
      <p:sp>
        <p:nvSpPr>
          <p:cNvPr id="16" name="Google Shape;104;p1">
            <a:extLst>
              <a:ext uri="{FF2B5EF4-FFF2-40B4-BE49-F238E27FC236}">
                <a16:creationId xmlns:a16="http://schemas.microsoft.com/office/drawing/2014/main" id="{1F49D415-6315-4A67-97B0-A654CB356A93}"/>
              </a:ext>
            </a:extLst>
          </p:cNvPr>
          <p:cNvSpPr/>
          <p:nvPr/>
        </p:nvSpPr>
        <p:spPr>
          <a:xfrm>
            <a:off x="0" y="1113181"/>
            <a:ext cx="9797026" cy="462313"/>
          </a:xfrm>
          <a:prstGeom prst="rect">
            <a:avLst/>
          </a:prstGeom>
          <a:noFill/>
          <a:ln w="28575" cap="flat" cmpd="sng">
            <a:noFill/>
            <a:prstDash val="solid"/>
            <a:round/>
            <a:headEnd type="none" w="sm" len="sm"/>
            <a:tailEnd type="none" w="sm" len="sm"/>
          </a:ln>
        </p:spPr>
        <p:txBody>
          <a:bodyPr spcFirstLastPara="1" wrap="square" lIns="91425" tIns="45700" rIns="91425" bIns="45700" anchor="ctr" anchorCtr="0">
            <a:noAutofit/>
          </a:bodyPr>
          <a:lstStyle/>
          <a:p>
            <a:pPr lvl="0"/>
            <a:r>
              <a:rPr lang="ja-JP" altLang="en-US" b="1" dirty="0">
                <a:solidFill>
                  <a:schemeClr val="tx1"/>
                </a:solidFill>
                <a:latin typeface="Yu Gothic UI Semilight" panose="020B0400000000000000" pitchFamily="50" charset="-128"/>
                <a:ea typeface="Yu Gothic UI Semilight" panose="020B0400000000000000" pitchFamily="50" charset="-128"/>
                <a:cs typeface="Meiryo"/>
                <a:sym typeface="Meiryo"/>
              </a:rPr>
              <a:t>１ 実施体制</a:t>
            </a:r>
            <a:r>
              <a:rPr lang="ja-JP" altLang="en-US" sz="1000" dirty="0">
                <a:solidFill>
                  <a:schemeClr val="tx1"/>
                </a:solidFill>
                <a:latin typeface="Yu Gothic UI Semilight" panose="020B0400000000000000" pitchFamily="50" charset="-128"/>
                <a:ea typeface="Yu Gothic UI Semilight" panose="020B0400000000000000" pitchFamily="50" charset="-128"/>
                <a:cs typeface="Meiryo"/>
                <a:sym typeface="Meiryo"/>
              </a:rPr>
              <a:t>（本業務の遂行体制についてご記入ください。なお、建築分野等の専門機関その他外部機関と連携して実施する場合は、その連携体制及び役割分担についてもご記入ください。）</a:t>
            </a:r>
            <a:endParaRPr lang="ja-JP" altLang="en-US" sz="1800" dirty="0">
              <a:solidFill>
                <a:schemeClr val="tx1"/>
              </a:solidFill>
              <a:latin typeface="Yu Gothic UI Semilight" panose="020B0400000000000000" pitchFamily="50" charset="-128"/>
              <a:ea typeface="Yu Gothic UI Semilight" panose="020B0400000000000000" pitchFamily="50" charset="-128"/>
              <a:cs typeface="Meiryo"/>
              <a:sym typeface="Meiryo"/>
            </a:endParaRPr>
          </a:p>
        </p:txBody>
      </p:sp>
    </p:spTree>
    <p:extLst>
      <p:ext uri="{BB962C8B-B14F-4D97-AF65-F5344CB8AC3E}">
        <p14:creationId xmlns:p14="http://schemas.microsoft.com/office/powerpoint/2010/main" val="3736205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6E95770B-FA9E-41B0-B121-3E388FF3EADA}"/>
              </a:ext>
            </a:extLst>
          </p:cNvPr>
          <p:cNvGrpSpPr/>
          <p:nvPr/>
        </p:nvGrpSpPr>
        <p:grpSpPr>
          <a:xfrm>
            <a:off x="-2403" y="532496"/>
            <a:ext cx="9910806" cy="110465"/>
            <a:chOff x="-2403" y="532496"/>
            <a:chExt cx="9910806" cy="110465"/>
          </a:xfrm>
        </p:grpSpPr>
        <p:cxnSp>
          <p:nvCxnSpPr>
            <p:cNvPr id="1116" name="Google Shape;100;p1"/>
            <p:cNvCxnSpPr/>
            <p:nvPr/>
          </p:nvCxnSpPr>
          <p:spPr>
            <a:xfrm>
              <a:off x="2403" y="532496"/>
              <a:ext cx="9906000" cy="0"/>
            </a:xfrm>
            <a:prstGeom prst="straightConnector1">
              <a:avLst/>
            </a:prstGeom>
            <a:noFill/>
            <a:ln w="57150" cap="flat" cmpd="sng">
              <a:solidFill>
                <a:srgbClr val="FFFF00"/>
              </a:solidFill>
              <a:prstDash val="solid"/>
              <a:miter lim="800000"/>
              <a:headEnd type="none" w="sm" len="sm"/>
              <a:tailEnd type="none" w="sm" len="sm"/>
            </a:ln>
          </p:spPr>
        </p:cxnSp>
        <p:cxnSp>
          <p:nvCxnSpPr>
            <p:cNvPr id="1117" name="Google Shape;101;p1"/>
            <p:cNvCxnSpPr/>
            <p:nvPr/>
          </p:nvCxnSpPr>
          <p:spPr>
            <a:xfrm>
              <a:off x="-2403" y="591804"/>
              <a:ext cx="9906000" cy="0"/>
            </a:xfrm>
            <a:prstGeom prst="straightConnector1">
              <a:avLst/>
            </a:prstGeom>
            <a:noFill/>
            <a:ln w="63500" cap="flat" cmpd="sng">
              <a:solidFill>
                <a:srgbClr val="0070C0"/>
              </a:solidFill>
              <a:prstDash val="solid"/>
              <a:miter lim="800000"/>
              <a:headEnd type="none" w="sm" len="sm"/>
              <a:tailEnd type="none" w="sm" len="sm"/>
            </a:ln>
          </p:spPr>
        </p:cxnSp>
        <p:cxnSp>
          <p:nvCxnSpPr>
            <p:cNvPr id="1118" name="Google Shape;102;p1"/>
            <p:cNvCxnSpPr/>
            <p:nvPr/>
          </p:nvCxnSpPr>
          <p:spPr>
            <a:xfrm>
              <a:off x="2403" y="642961"/>
              <a:ext cx="9906000" cy="0"/>
            </a:xfrm>
            <a:prstGeom prst="straightConnector1">
              <a:avLst/>
            </a:prstGeom>
            <a:noFill/>
            <a:ln w="60325" cap="flat" cmpd="sng">
              <a:solidFill>
                <a:srgbClr val="002060"/>
              </a:solidFill>
              <a:prstDash val="solid"/>
              <a:miter lim="800000"/>
              <a:headEnd type="none" w="sm" len="sm"/>
              <a:tailEnd type="none" w="sm" len="sm"/>
            </a:ln>
          </p:spPr>
        </p:cxnSp>
      </p:grpSp>
      <p:grpSp>
        <p:nvGrpSpPr>
          <p:cNvPr id="52" name="グループ化 51">
            <a:extLst>
              <a:ext uri="{FF2B5EF4-FFF2-40B4-BE49-F238E27FC236}">
                <a16:creationId xmlns:a16="http://schemas.microsoft.com/office/drawing/2014/main" id="{E6B2C34A-1772-4A55-AD4C-124311FE50CC}"/>
              </a:ext>
            </a:extLst>
          </p:cNvPr>
          <p:cNvGrpSpPr/>
          <p:nvPr/>
        </p:nvGrpSpPr>
        <p:grpSpPr>
          <a:xfrm>
            <a:off x="47291" y="753426"/>
            <a:ext cx="9806609" cy="6056421"/>
            <a:chOff x="47291" y="2890286"/>
            <a:chExt cx="9806609" cy="2311191"/>
          </a:xfrm>
        </p:grpSpPr>
        <p:sp>
          <p:nvSpPr>
            <p:cNvPr id="53" name="Google Shape;105;p1">
              <a:extLst>
                <a:ext uri="{FF2B5EF4-FFF2-40B4-BE49-F238E27FC236}">
                  <a16:creationId xmlns:a16="http://schemas.microsoft.com/office/drawing/2014/main" id="{C1D4E43B-6671-458D-8DE4-D14D5A02BB77}"/>
                </a:ext>
              </a:extLst>
            </p:cNvPr>
            <p:cNvSpPr txBox="1"/>
            <p:nvPr/>
          </p:nvSpPr>
          <p:spPr>
            <a:xfrm>
              <a:off x="47291" y="3027573"/>
              <a:ext cx="9806609" cy="2173904"/>
            </a:xfrm>
            <a:prstGeom prst="rect">
              <a:avLst/>
            </a:prstGeom>
            <a:solidFill>
              <a:schemeClr val="lt1"/>
            </a:solidFill>
            <a:ln w="28575"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endParaRPr lang="en-US" altLang="ja-JP" sz="1200" b="1" dirty="0">
                <a:solidFill>
                  <a:schemeClr val="dk1"/>
                </a:solidFill>
                <a:latin typeface="Yu Gothic UI Semilight" panose="020B0400000000000000" pitchFamily="50" charset="-128"/>
                <a:ea typeface="Yu Gothic UI Semilight" panose="020B0400000000000000" pitchFamily="50" charset="-128"/>
                <a:cs typeface="Meiryo"/>
                <a:sym typeface="Meiryo"/>
              </a:endParaRPr>
            </a:p>
          </p:txBody>
        </p:sp>
        <p:sp>
          <p:nvSpPr>
            <p:cNvPr id="54" name="Google Shape;104;p1">
              <a:extLst>
                <a:ext uri="{FF2B5EF4-FFF2-40B4-BE49-F238E27FC236}">
                  <a16:creationId xmlns:a16="http://schemas.microsoft.com/office/drawing/2014/main" id="{B122274A-B2E2-44CF-8EE9-1E975C9AB1F4}"/>
                </a:ext>
              </a:extLst>
            </p:cNvPr>
            <p:cNvSpPr/>
            <p:nvPr/>
          </p:nvSpPr>
          <p:spPr>
            <a:xfrm>
              <a:off x="47291" y="2890286"/>
              <a:ext cx="9806609" cy="137286"/>
            </a:xfrm>
            <a:prstGeom prst="rect">
              <a:avLst/>
            </a:prstGeom>
            <a:solidFill>
              <a:schemeClr val="accent5">
                <a:lumMod val="20000"/>
                <a:lumOff val="80000"/>
              </a:schemeClr>
            </a:solidFill>
            <a:ln w="28575"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r>
                <a:rPr lang="ja-JP" altLang="en-US" sz="1200" b="1" dirty="0">
                  <a:solidFill>
                    <a:schemeClr val="tx1"/>
                  </a:solidFill>
                  <a:latin typeface="Yu Gothic UI Semilight" panose="020B0400000000000000" pitchFamily="50" charset="-128"/>
                  <a:ea typeface="Yu Gothic UI Semilight" panose="020B0400000000000000" pitchFamily="50" charset="-128"/>
                  <a:cs typeface="Meiryo"/>
                  <a:sym typeface="Meiryo"/>
                </a:rPr>
                <a:t>事業の全体像</a:t>
              </a:r>
              <a:r>
                <a:rPr lang="ja-JP" altLang="en-US" sz="1600" b="1" dirty="0">
                  <a:solidFill>
                    <a:schemeClr val="tx1"/>
                  </a:solidFill>
                  <a:latin typeface="Yu Gothic UI Semilight" panose="020B0400000000000000" pitchFamily="50" charset="-128"/>
                  <a:ea typeface="Yu Gothic UI Semilight" panose="020B0400000000000000" pitchFamily="50" charset="-128"/>
                  <a:cs typeface="Meiryo"/>
                  <a:sym typeface="Meiryo"/>
                </a:rPr>
                <a:t>　</a:t>
              </a:r>
              <a:endParaRPr lang="ja-JP" altLang="en-US" sz="1200" b="1" dirty="0">
                <a:solidFill>
                  <a:schemeClr val="tx1"/>
                </a:solidFill>
                <a:latin typeface="Yu Gothic UI Semilight" panose="020B0400000000000000" pitchFamily="50" charset="-128"/>
                <a:ea typeface="Yu Gothic UI Semilight" panose="020B0400000000000000" pitchFamily="50" charset="-128"/>
                <a:cs typeface="Meiryo"/>
                <a:sym typeface="Meiryo"/>
              </a:endParaRPr>
            </a:p>
          </p:txBody>
        </p:sp>
      </p:grpSp>
      <p:sp>
        <p:nvSpPr>
          <p:cNvPr id="13" name="Google Shape;92;p1">
            <a:extLst>
              <a:ext uri="{FF2B5EF4-FFF2-40B4-BE49-F238E27FC236}">
                <a16:creationId xmlns:a16="http://schemas.microsoft.com/office/drawing/2014/main" id="{B45A4D12-0C4F-41CE-9263-A1F969464777}"/>
              </a:ext>
            </a:extLst>
          </p:cNvPr>
          <p:cNvSpPr txBox="1">
            <a:spLocks/>
          </p:cNvSpPr>
          <p:nvPr/>
        </p:nvSpPr>
        <p:spPr>
          <a:xfrm>
            <a:off x="8808475" y="-54218"/>
            <a:ext cx="1097525"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ja-JP" altLang="en-US" sz="1400" b="1" dirty="0">
                <a:latin typeface="Yu Gothic UI Semilight" panose="020B0400000000000000" pitchFamily="50" charset="-128"/>
                <a:ea typeface="Yu Gothic UI Semilight" panose="020B0400000000000000" pitchFamily="50" charset="-128"/>
                <a:cs typeface="Meiryo"/>
                <a:sym typeface="Meiryo"/>
              </a:rPr>
              <a:t>（様式７）</a:t>
            </a:r>
          </a:p>
        </p:txBody>
      </p:sp>
      <p:sp>
        <p:nvSpPr>
          <p:cNvPr id="14" name="Google Shape;92;p1">
            <a:extLst>
              <a:ext uri="{FF2B5EF4-FFF2-40B4-BE49-F238E27FC236}">
                <a16:creationId xmlns:a16="http://schemas.microsoft.com/office/drawing/2014/main" id="{EB5AE522-848B-46B8-A885-567F46B73421}"/>
              </a:ext>
            </a:extLst>
          </p:cNvPr>
          <p:cNvSpPr txBox="1">
            <a:spLocks/>
          </p:cNvSpPr>
          <p:nvPr/>
        </p:nvSpPr>
        <p:spPr>
          <a:xfrm>
            <a:off x="182512" y="60322"/>
            <a:ext cx="5416430"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ja-JP" altLang="en-US" sz="1400" b="1" dirty="0">
                <a:latin typeface="Yu Gothic UI Semilight" panose="020B0400000000000000" pitchFamily="50" charset="-128"/>
                <a:ea typeface="Yu Gothic UI Semilight" panose="020B0400000000000000" pitchFamily="50" charset="-128"/>
                <a:cs typeface="Meiryo"/>
                <a:sym typeface="Meiryo"/>
              </a:rPr>
              <a:t>地域資源活用推進業務　企画提案書</a:t>
            </a:r>
          </a:p>
        </p:txBody>
      </p:sp>
      <p:sp>
        <p:nvSpPr>
          <p:cNvPr id="19" name="Google Shape;104;p1">
            <a:extLst>
              <a:ext uri="{FF2B5EF4-FFF2-40B4-BE49-F238E27FC236}">
                <a16:creationId xmlns:a16="http://schemas.microsoft.com/office/drawing/2014/main" id="{C8B442D2-ACB0-40B4-B204-6D1E74B26233}"/>
              </a:ext>
            </a:extLst>
          </p:cNvPr>
          <p:cNvSpPr/>
          <p:nvPr/>
        </p:nvSpPr>
        <p:spPr>
          <a:xfrm>
            <a:off x="47291" y="1223645"/>
            <a:ext cx="9797026" cy="241513"/>
          </a:xfrm>
          <a:prstGeom prst="rect">
            <a:avLst/>
          </a:prstGeom>
          <a:noFill/>
          <a:ln w="28575" cap="flat" cmpd="sng">
            <a:noFill/>
            <a:prstDash val="solid"/>
            <a:round/>
            <a:headEnd type="none" w="sm" len="sm"/>
            <a:tailEnd type="none" w="sm" len="sm"/>
          </a:ln>
        </p:spPr>
        <p:txBody>
          <a:bodyPr spcFirstLastPara="1" wrap="square" lIns="91425" tIns="45700" rIns="91425" bIns="45700" anchor="ctr" anchorCtr="0">
            <a:noAutofit/>
          </a:bodyPr>
          <a:lstStyle/>
          <a:p>
            <a:pPr lvl="0"/>
            <a:r>
              <a:rPr lang="ja-JP" altLang="en-US" b="1" dirty="0">
                <a:solidFill>
                  <a:schemeClr val="tx1"/>
                </a:solidFill>
                <a:latin typeface="Yu Gothic UI Semilight" panose="020B0400000000000000" pitchFamily="50" charset="-128"/>
                <a:ea typeface="Yu Gothic UI Semilight" panose="020B0400000000000000" pitchFamily="50" charset="-128"/>
                <a:cs typeface="Meiryo"/>
                <a:sym typeface="Meiryo"/>
              </a:rPr>
              <a:t>１業務フロー図・実施スケジュールについて</a:t>
            </a:r>
          </a:p>
        </p:txBody>
      </p:sp>
    </p:spTree>
    <p:extLst>
      <p:ext uri="{BB962C8B-B14F-4D97-AF65-F5344CB8AC3E}">
        <p14:creationId xmlns:p14="http://schemas.microsoft.com/office/powerpoint/2010/main" val="3432382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グループ化 51">
            <a:extLst>
              <a:ext uri="{FF2B5EF4-FFF2-40B4-BE49-F238E27FC236}">
                <a16:creationId xmlns:a16="http://schemas.microsoft.com/office/drawing/2014/main" id="{E6B2C34A-1772-4A55-AD4C-124311FE50CC}"/>
              </a:ext>
            </a:extLst>
          </p:cNvPr>
          <p:cNvGrpSpPr/>
          <p:nvPr/>
        </p:nvGrpSpPr>
        <p:grpSpPr>
          <a:xfrm>
            <a:off x="47291" y="753426"/>
            <a:ext cx="9806609" cy="6056421"/>
            <a:chOff x="47291" y="2890286"/>
            <a:chExt cx="9806609" cy="2311191"/>
          </a:xfrm>
        </p:grpSpPr>
        <p:sp>
          <p:nvSpPr>
            <p:cNvPr id="53" name="Google Shape;105;p1">
              <a:extLst>
                <a:ext uri="{FF2B5EF4-FFF2-40B4-BE49-F238E27FC236}">
                  <a16:creationId xmlns:a16="http://schemas.microsoft.com/office/drawing/2014/main" id="{C1D4E43B-6671-458D-8DE4-D14D5A02BB77}"/>
                </a:ext>
              </a:extLst>
            </p:cNvPr>
            <p:cNvSpPr txBox="1"/>
            <p:nvPr/>
          </p:nvSpPr>
          <p:spPr>
            <a:xfrm>
              <a:off x="47291" y="3027573"/>
              <a:ext cx="9806609" cy="2173904"/>
            </a:xfrm>
            <a:prstGeom prst="rect">
              <a:avLst/>
            </a:prstGeom>
            <a:solidFill>
              <a:schemeClr val="lt1"/>
            </a:solidFill>
            <a:ln w="28575"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endParaRPr lang="en-US" altLang="ja-JP" sz="1200" b="1" dirty="0">
                <a:solidFill>
                  <a:schemeClr val="dk1"/>
                </a:solidFill>
                <a:latin typeface="Yu Gothic UI Semilight" panose="020B0400000000000000" pitchFamily="50" charset="-128"/>
                <a:ea typeface="Yu Gothic UI Semilight" panose="020B0400000000000000" pitchFamily="50" charset="-128"/>
                <a:cs typeface="Meiryo"/>
                <a:sym typeface="Meiryo"/>
              </a:endParaRPr>
            </a:p>
          </p:txBody>
        </p:sp>
        <p:sp>
          <p:nvSpPr>
            <p:cNvPr id="54" name="Google Shape;104;p1">
              <a:extLst>
                <a:ext uri="{FF2B5EF4-FFF2-40B4-BE49-F238E27FC236}">
                  <a16:creationId xmlns:a16="http://schemas.microsoft.com/office/drawing/2014/main" id="{B122274A-B2E2-44CF-8EE9-1E975C9AB1F4}"/>
                </a:ext>
              </a:extLst>
            </p:cNvPr>
            <p:cNvSpPr/>
            <p:nvPr/>
          </p:nvSpPr>
          <p:spPr>
            <a:xfrm>
              <a:off x="47291" y="2890286"/>
              <a:ext cx="9806609" cy="137286"/>
            </a:xfrm>
            <a:prstGeom prst="rect">
              <a:avLst/>
            </a:prstGeom>
            <a:solidFill>
              <a:schemeClr val="accent5">
                <a:lumMod val="20000"/>
                <a:lumOff val="80000"/>
              </a:schemeClr>
            </a:solidFill>
            <a:ln w="28575"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r>
                <a:rPr lang="ja-JP" altLang="en-US" sz="1200" b="1" dirty="0">
                  <a:solidFill>
                    <a:schemeClr val="tx1"/>
                  </a:solidFill>
                  <a:latin typeface="Yu Gothic UI Semilight" panose="020B0400000000000000" pitchFamily="50" charset="-128"/>
                  <a:ea typeface="Yu Gothic UI Semilight" panose="020B0400000000000000" pitchFamily="50" charset="-128"/>
                  <a:cs typeface="Meiryo"/>
                  <a:sym typeface="Meiryo"/>
                </a:rPr>
                <a:t>空き家の活用手法について　</a:t>
              </a:r>
            </a:p>
          </p:txBody>
        </p:sp>
      </p:grpSp>
      <p:sp>
        <p:nvSpPr>
          <p:cNvPr id="13" name="Google Shape;92;p1">
            <a:extLst>
              <a:ext uri="{FF2B5EF4-FFF2-40B4-BE49-F238E27FC236}">
                <a16:creationId xmlns:a16="http://schemas.microsoft.com/office/drawing/2014/main" id="{B45A4D12-0C4F-41CE-9263-A1F969464777}"/>
              </a:ext>
            </a:extLst>
          </p:cNvPr>
          <p:cNvSpPr txBox="1">
            <a:spLocks/>
          </p:cNvSpPr>
          <p:nvPr/>
        </p:nvSpPr>
        <p:spPr>
          <a:xfrm>
            <a:off x="8808475" y="-54218"/>
            <a:ext cx="1097525"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ja-JP" altLang="en-US" sz="1400" b="1" dirty="0">
                <a:latin typeface="Yu Gothic UI Semilight" panose="020B0400000000000000" pitchFamily="50" charset="-128"/>
                <a:ea typeface="Yu Gothic UI Semilight" panose="020B0400000000000000" pitchFamily="50" charset="-128"/>
                <a:cs typeface="Meiryo"/>
                <a:sym typeface="Meiryo"/>
              </a:rPr>
              <a:t>（様式７）</a:t>
            </a:r>
          </a:p>
        </p:txBody>
      </p:sp>
      <p:sp>
        <p:nvSpPr>
          <p:cNvPr id="14" name="Google Shape;92;p1">
            <a:extLst>
              <a:ext uri="{FF2B5EF4-FFF2-40B4-BE49-F238E27FC236}">
                <a16:creationId xmlns:a16="http://schemas.microsoft.com/office/drawing/2014/main" id="{EB5AE522-848B-46B8-A885-567F46B73421}"/>
              </a:ext>
            </a:extLst>
          </p:cNvPr>
          <p:cNvSpPr txBox="1">
            <a:spLocks/>
          </p:cNvSpPr>
          <p:nvPr/>
        </p:nvSpPr>
        <p:spPr>
          <a:xfrm>
            <a:off x="182511" y="60322"/>
            <a:ext cx="5651451"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ja-JP" altLang="en-US" sz="1400" b="1" dirty="0">
                <a:latin typeface="Yu Gothic UI Semilight" panose="020B0400000000000000" pitchFamily="50" charset="-128"/>
                <a:ea typeface="Yu Gothic UI Semilight" panose="020B0400000000000000" pitchFamily="50" charset="-128"/>
                <a:cs typeface="Meiryo"/>
                <a:sym typeface="Meiryo"/>
              </a:rPr>
              <a:t>地域資源活用推進業務　企画提案書</a:t>
            </a:r>
          </a:p>
        </p:txBody>
      </p:sp>
      <p:grpSp>
        <p:nvGrpSpPr>
          <p:cNvPr id="21" name="グループ化 20">
            <a:extLst>
              <a:ext uri="{FF2B5EF4-FFF2-40B4-BE49-F238E27FC236}">
                <a16:creationId xmlns:a16="http://schemas.microsoft.com/office/drawing/2014/main" id="{58CCE565-7F70-44DF-98BF-AC790386DDB9}"/>
              </a:ext>
            </a:extLst>
          </p:cNvPr>
          <p:cNvGrpSpPr/>
          <p:nvPr/>
        </p:nvGrpSpPr>
        <p:grpSpPr>
          <a:xfrm>
            <a:off x="-2403" y="532496"/>
            <a:ext cx="9910806" cy="110465"/>
            <a:chOff x="-2403" y="532496"/>
            <a:chExt cx="9910806" cy="110465"/>
          </a:xfrm>
        </p:grpSpPr>
        <p:cxnSp>
          <p:nvCxnSpPr>
            <p:cNvPr id="22" name="Google Shape;100;p1">
              <a:extLst>
                <a:ext uri="{FF2B5EF4-FFF2-40B4-BE49-F238E27FC236}">
                  <a16:creationId xmlns:a16="http://schemas.microsoft.com/office/drawing/2014/main" id="{6CC91605-8AF6-4746-ACDF-1AD563E12A77}"/>
                </a:ext>
              </a:extLst>
            </p:cNvPr>
            <p:cNvCxnSpPr/>
            <p:nvPr/>
          </p:nvCxnSpPr>
          <p:spPr>
            <a:xfrm>
              <a:off x="2403" y="532496"/>
              <a:ext cx="9906000" cy="0"/>
            </a:xfrm>
            <a:prstGeom prst="straightConnector1">
              <a:avLst/>
            </a:prstGeom>
            <a:noFill/>
            <a:ln w="57150" cap="flat" cmpd="sng">
              <a:solidFill>
                <a:srgbClr val="FFFF00"/>
              </a:solidFill>
              <a:prstDash val="solid"/>
              <a:miter lim="800000"/>
              <a:headEnd type="none" w="sm" len="sm"/>
              <a:tailEnd type="none" w="sm" len="sm"/>
            </a:ln>
          </p:spPr>
        </p:cxnSp>
        <p:cxnSp>
          <p:nvCxnSpPr>
            <p:cNvPr id="23" name="Google Shape;101;p1">
              <a:extLst>
                <a:ext uri="{FF2B5EF4-FFF2-40B4-BE49-F238E27FC236}">
                  <a16:creationId xmlns:a16="http://schemas.microsoft.com/office/drawing/2014/main" id="{58BD3A33-1D73-427B-BDC4-6F3EE6F39A6D}"/>
                </a:ext>
              </a:extLst>
            </p:cNvPr>
            <p:cNvCxnSpPr/>
            <p:nvPr/>
          </p:nvCxnSpPr>
          <p:spPr>
            <a:xfrm>
              <a:off x="-2403" y="591804"/>
              <a:ext cx="9906000" cy="0"/>
            </a:xfrm>
            <a:prstGeom prst="straightConnector1">
              <a:avLst/>
            </a:prstGeom>
            <a:noFill/>
            <a:ln w="63500" cap="flat" cmpd="sng">
              <a:solidFill>
                <a:srgbClr val="0070C0"/>
              </a:solidFill>
              <a:prstDash val="solid"/>
              <a:miter lim="800000"/>
              <a:headEnd type="none" w="sm" len="sm"/>
              <a:tailEnd type="none" w="sm" len="sm"/>
            </a:ln>
          </p:spPr>
        </p:cxnSp>
        <p:cxnSp>
          <p:nvCxnSpPr>
            <p:cNvPr id="24" name="Google Shape;102;p1">
              <a:extLst>
                <a:ext uri="{FF2B5EF4-FFF2-40B4-BE49-F238E27FC236}">
                  <a16:creationId xmlns:a16="http://schemas.microsoft.com/office/drawing/2014/main" id="{5BC19A9A-A3F6-4E4A-A647-B22AF6CFB06D}"/>
                </a:ext>
              </a:extLst>
            </p:cNvPr>
            <p:cNvCxnSpPr/>
            <p:nvPr/>
          </p:nvCxnSpPr>
          <p:spPr>
            <a:xfrm>
              <a:off x="2403" y="642961"/>
              <a:ext cx="9906000" cy="0"/>
            </a:xfrm>
            <a:prstGeom prst="straightConnector1">
              <a:avLst/>
            </a:prstGeom>
            <a:noFill/>
            <a:ln w="60325" cap="flat" cmpd="sng">
              <a:solidFill>
                <a:srgbClr val="002060"/>
              </a:solidFill>
              <a:prstDash val="solid"/>
              <a:miter lim="800000"/>
              <a:headEnd type="none" w="sm" len="sm"/>
              <a:tailEnd type="none" w="sm" len="sm"/>
            </a:ln>
          </p:spPr>
        </p:cxnSp>
      </p:grpSp>
      <p:sp>
        <p:nvSpPr>
          <p:cNvPr id="16" name="Google Shape;104;p1">
            <a:extLst>
              <a:ext uri="{FF2B5EF4-FFF2-40B4-BE49-F238E27FC236}">
                <a16:creationId xmlns:a16="http://schemas.microsoft.com/office/drawing/2014/main" id="{A7DC3BED-263D-4ED8-B6FB-1B8CB7308BFC}"/>
              </a:ext>
            </a:extLst>
          </p:cNvPr>
          <p:cNvSpPr/>
          <p:nvPr/>
        </p:nvSpPr>
        <p:spPr>
          <a:xfrm>
            <a:off x="0" y="1223645"/>
            <a:ext cx="9806609" cy="843776"/>
          </a:xfrm>
          <a:prstGeom prst="rect">
            <a:avLst/>
          </a:prstGeom>
          <a:noFill/>
          <a:ln w="28575" cap="flat" cmpd="sng">
            <a:noFill/>
            <a:prstDash val="solid"/>
            <a:round/>
            <a:headEnd type="none" w="sm" len="sm"/>
            <a:tailEnd type="none" w="sm" len="sm"/>
          </a:ln>
        </p:spPr>
        <p:txBody>
          <a:bodyPr spcFirstLastPara="1" wrap="square" lIns="91425" tIns="45700" rIns="91425" bIns="45700" anchor="ctr" anchorCtr="0">
            <a:noAutofit/>
          </a:bodyPr>
          <a:lstStyle/>
          <a:p>
            <a:pPr lvl="0"/>
            <a:r>
              <a:rPr lang="ja-JP" altLang="en-US" b="1" dirty="0">
                <a:solidFill>
                  <a:schemeClr val="tx1"/>
                </a:solidFill>
                <a:latin typeface="Yu Gothic UI Semilight" panose="020B0400000000000000" pitchFamily="50" charset="-128"/>
                <a:ea typeface="Yu Gothic UI Semilight" panose="020B0400000000000000" pitchFamily="50" charset="-128"/>
                <a:cs typeface="Meiryo"/>
                <a:sym typeface="Meiryo"/>
              </a:rPr>
              <a:t>１地域の立地環境、都市構造を踏まえた空き家の活用手法</a:t>
            </a:r>
            <a:endParaRPr lang="en-US" altLang="ja-JP" b="1" dirty="0">
              <a:solidFill>
                <a:schemeClr val="tx1"/>
              </a:solidFill>
              <a:latin typeface="Yu Gothic UI Semilight" panose="020B0400000000000000" pitchFamily="50" charset="-128"/>
              <a:ea typeface="Yu Gothic UI Semilight" panose="020B0400000000000000" pitchFamily="50" charset="-128"/>
              <a:cs typeface="Meiryo"/>
              <a:sym typeface="Meiryo"/>
            </a:endParaRPr>
          </a:p>
          <a:p>
            <a:pPr lvl="0"/>
            <a:r>
              <a:rPr lang="en-US" altLang="ja-JP" sz="1000" dirty="0">
                <a:solidFill>
                  <a:schemeClr val="tx1"/>
                </a:solidFill>
                <a:latin typeface="Yu Gothic UI Semilight" panose="020B0400000000000000" pitchFamily="50" charset="-128"/>
                <a:ea typeface="Yu Gothic UI Semilight" panose="020B0400000000000000" pitchFamily="50" charset="-128"/>
                <a:cs typeface="Meiryo"/>
                <a:sym typeface="Meiryo"/>
              </a:rPr>
              <a:t>※</a:t>
            </a:r>
            <a:r>
              <a:rPr lang="ja-JP" altLang="en-US" sz="1000" dirty="0">
                <a:solidFill>
                  <a:schemeClr val="tx1"/>
                </a:solidFill>
                <a:latin typeface="Yu Gothic UI Semilight" panose="020B0400000000000000" pitchFamily="50" charset="-128"/>
                <a:ea typeface="Yu Gothic UI Semilight" panose="020B0400000000000000" pitchFamily="50" charset="-128"/>
                <a:cs typeface="Meiryo"/>
                <a:sym typeface="Meiryo"/>
              </a:rPr>
              <a:t>地域の立地環境や都市構造を踏まえ、実現性・デザイン性・継続性に配慮した空き家の活用手法をご提案ください。提案にあたっては、想定する活用用途、改修イメージ及び運営方法を示すとともに、活用のイメージが具体的に伝わるよう、文章やイラスト等を用いて分かりやすくご説明ください。また、提案に至った背景や仮説、考え方等についても併せてご説明ください。なお、具体的に活用事業案がある場合は、想定する空き家活用事業者像や事業者の募集方法についてもご提案ください。</a:t>
            </a:r>
          </a:p>
          <a:p>
            <a:pPr lvl="0"/>
            <a:endParaRPr lang="ja-JP" altLang="en-US" sz="1200" dirty="0">
              <a:solidFill>
                <a:schemeClr val="tx1"/>
              </a:solidFill>
              <a:latin typeface="Yu Gothic UI Semilight" panose="020B0400000000000000" pitchFamily="50" charset="-128"/>
              <a:ea typeface="Yu Gothic UI Semilight" panose="020B0400000000000000" pitchFamily="50" charset="-128"/>
              <a:cs typeface="Meiryo"/>
              <a:sym typeface="Meiryo"/>
            </a:endParaRPr>
          </a:p>
        </p:txBody>
      </p:sp>
    </p:spTree>
    <p:extLst>
      <p:ext uri="{BB962C8B-B14F-4D97-AF65-F5344CB8AC3E}">
        <p14:creationId xmlns:p14="http://schemas.microsoft.com/office/powerpoint/2010/main" val="414971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グループ化 51">
            <a:extLst>
              <a:ext uri="{FF2B5EF4-FFF2-40B4-BE49-F238E27FC236}">
                <a16:creationId xmlns:a16="http://schemas.microsoft.com/office/drawing/2014/main" id="{E6B2C34A-1772-4A55-AD4C-124311FE50CC}"/>
              </a:ext>
            </a:extLst>
          </p:cNvPr>
          <p:cNvGrpSpPr/>
          <p:nvPr/>
        </p:nvGrpSpPr>
        <p:grpSpPr>
          <a:xfrm>
            <a:off x="39463" y="741257"/>
            <a:ext cx="9806609" cy="6056421"/>
            <a:chOff x="47291" y="2890286"/>
            <a:chExt cx="9806609" cy="2311191"/>
          </a:xfrm>
        </p:grpSpPr>
        <p:sp>
          <p:nvSpPr>
            <p:cNvPr id="53" name="Google Shape;105;p1">
              <a:extLst>
                <a:ext uri="{FF2B5EF4-FFF2-40B4-BE49-F238E27FC236}">
                  <a16:creationId xmlns:a16="http://schemas.microsoft.com/office/drawing/2014/main" id="{C1D4E43B-6671-458D-8DE4-D14D5A02BB77}"/>
                </a:ext>
              </a:extLst>
            </p:cNvPr>
            <p:cNvSpPr txBox="1"/>
            <p:nvPr/>
          </p:nvSpPr>
          <p:spPr>
            <a:xfrm>
              <a:off x="47291" y="3027573"/>
              <a:ext cx="9806609" cy="2173904"/>
            </a:xfrm>
            <a:prstGeom prst="rect">
              <a:avLst/>
            </a:prstGeom>
            <a:solidFill>
              <a:schemeClr val="lt1"/>
            </a:solidFill>
            <a:ln w="28575"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endParaRPr lang="en-US" altLang="ja-JP" sz="1200" b="1" dirty="0">
                <a:solidFill>
                  <a:schemeClr val="dk1"/>
                </a:solidFill>
                <a:latin typeface="Yu Gothic UI Semilight" panose="020B0400000000000000" pitchFamily="50" charset="-128"/>
                <a:ea typeface="Yu Gothic UI Semilight" panose="020B0400000000000000" pitchFamily="50" charset="-128"/>
                <a:cs typeface="Meiryo"/>
                <a:sym typeface="Meiryo"/>
              </a:endParaRPr>
            </a:p>
          </p:txBody>
        </p:sp>
        <p:sp>
          <p:nvSpPr>
            <p:cNvPr id="54" name="Google Shape;104;p1">
              <a:extLst>
                <a:ext uri="{FF2B5EF4-FFF2-40B4-BE49-F238E27FC236}">
                  <a16:creationId xmlns:a16="http://schemas.microsoft.com/office/drawing/2014/main" id="{B122274A-B2E2-44CF-8EE9-1E975C9AB1F4}"/>
                </a:ext>
              </a:extLst>
            </p:cNvPr>
            <p:cNvSpPr/>
            <p:nvPr/>
          </p:nvSpPr>
          <p:spPr>
            <a:xfrm>
              <a:off x="47291" y="2890286"/>
              <a:ext cx="9806609" cy="137286"/>
            </a:xfrm>
            <a:prstGeom prst="rect">
              <a:avLst/>
            </a:prstGeom>
            <a:solidFill>
              <a:schemeClr val="accent5">
                <a:lumMod val="20000"/>
                <a:lumOff val="80000"/>
              </a:schemeClr>
            </a:solidFill>
            <a:ln w="28575"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r>
                <a:rPr lang="ja-JP" altLang="en-US" sz="1200" b="1" dirty="0">
                  <a:solidFill>
                    <a:schemeClr val="tx1"/>
                  </a:solidFill>
                  <a:latin typeface="Yu Gothic UI Semilight" panose="020B0400000000000000" pitchFamily="50" charset="-128"/>
                  <a:ea typeface="Yu Gothic UI Semilight" panose="020B0400000000000000" pitchFamily="50" charset="-128"/>
                  <a:cs typeface="Meiryo"/>
                  <a:sym typeface="Meiryo"/>
                </a:rPr>
                <a:t>空き家の活用手法について</a:t>
              </a:r>
            </a:p>
          </p:txBody>
        </p:sp>
      </p:grpSp>
      <p:sp>
        <p:nvSpPr>
          <p:cNvPr id="13" name="Google Shape;92;p1">
            <a:extLst>
              <a:ext uri="{FF2B5EF4-FFF2-40B4-BE49-F238E27FC236}">
                <a16:creationId xmlns:a16="http://schemas.microsoft.com/office/drawing/2014/main" id="{B45A4D12-0C4F-41CE-9263-A1F969464777}"/>
              </a:ext>
            </a:extLst>
          </p:cNvPr>
          <p:cNvSpPr txBox="1">
            <a:spLocks/>
          </p:cNvSpPr>
          <p:nvPr/>
        </p:nvSpPr>
        <p:spPr>
          <a:xfrm>
            <a:off x="8808475" y="-54218"/>
            <a:ext cx="1097525"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ja-JP" altLang="en-US" sz="1400" b="1" dirty="0">
                <a:latin typeface="Yu Gothic UI Semilight" panose="020B0400000000000000" pitchFamily="50" charset="-128"/>
                <a:ea typeface="Yu Gothic UI Semilight" panose="020B0400000000000000" pitchFamily="50" charset="-128"/>
                <a:cs typeface="Meiryo"/>
                <a:sym typeface="Meiryo"/>
              </a:rPr>
              <a:t>（様式７）</a:t>
            </a:r>
          </a:p>
        </p:txBody>
      </p:sp>
      <p:sp>
        <p:nvSpPr>
          <p:cNvPr id="14" name="Google Shape;92;p1">
            <a:extLst>
              <a:ext uri="{FF2B5EF4-FFF2-40B4-BE49-F238E27FC236}">
                <a16:creationId xmlns:a16="http://schemas.microsoft.com/office/drawing/2014/main" id="{EB5AE522-848B-46B8-A885-567F46B73421}"/>
              </a:ext>
            </a:extLst>
          </p:cNvPr>
          <p:cNvSpPr txBox="1">
            <a:spLocks/>
          </p:cNvSpPr>
          <p:nvPr/>
        </p:nvSpPr>
        <p:spPr>
          <a:xfrm>
            <a:off x="182511" y="60322"/>
            <a:ext cx="5651451"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ja-JP" altLang="en-US" sz="1400" b="1" dirty="0">
                <a:latin typeface="Yu Gothic UI Semilight" panose="020B0400000000000000" pitchFamily="50" charset="-128"/>
                <a:ea typeface="Yu Gothic UI Semilight" panose="020B0400000000000000" pitchFamily="50" charset="-128"/>
                <a:cs typeface="Meiryo"/>
                <a:sym typeface="Meiryo"/>
              </a:rPr>
              <a:t>地域資源活用推進業務　企画提案書</a:t>
            </a:r>
          </a:p>
        </p:txBody>
      </p:sp>
      <p:grpSp>
        <p:nvGrpSpPr>
          <p:cNvPr id="21" name="グループ化 20">
            <a:extLst>
              <a:ext uri="{FF2B5EF4-FFF2-40B4-BE49-F238E27FC236}">
                <a16:creationId xmlns:a16="http://schemas.microsoft.com/office/drawing/2014/main" id="{58CCE565-7F70-44DF-98BF-AC790386DDB9}"/>
              </a:ext>
            </a:extLst>
          </p:cNvPr>
          <p:cNvGrpSpPr/>
          <p:nvPr/>
        </p:nvGrpSpPr>
        <p:grpSpPr>
          <a:xfrm>
            <a:off x="-2403" y="532496"/>
            <a:ext cx="9910806" cy="110465"/>
            <a:chOff x="-2403" y="532496"/>
            <a:chExt cx="9910806" cy="110465"/>
          </a:xfrm>
        </p:grpSpPr>
        <p:cxnSp>
          <p:nvCxnSpPr>
            <p:cNvPr id="22" name="Google Shape;100;p1">
              <a:extLst>
                <a:ext uri="{FF2B5EF4-FFF2-40B4-BE49-F238E27FC236}">
                  <a16:creationId xmlns:a16="http://schemas.microsoft.com/office/drawing/2014/main" id="{6CC91605-8AF6-4746-ACDF-1AD563E12A77}"/>
                </a:ext>
              </a:extLst>
            </p:cNvPr>
            <p:cNvCxnSpPr/>
            <p:nvPr/>
          </p:nvCxnSpPr>
          <p:spPr>
            <a:xfrm>
              <a:off x="2403" y="532496"/>
              <a:ext cx="9906000" cy="0"/>
            </a:xfrm>
            <a:prstGeom prst="straightConnector1">
              <a:avLst/>
            </a:prstGeom>
            <a:noFill/>
            <a:ln w="57150" cap="flat" cmpd="sng">
              <a:solidFill>
                <a:srgbClr val="FFFF00"/>
              </a:solidFill>
              <a:prstDash val="solid"/>
              <a:miter lim="800000"/>
              <a:headEnd type="none" w="sm" len="sm"/>
              <a:tailEnd type="none" w="sm" len="sm"/>
            </a:ln>
          </p:spPr>
        </p:cxnSp>
        <p:cxnSp>
          <p:nvCxnSpPr>
            <p:cNvPr id="23" name="Google Shape;101;p1">
              <a:extLst>
                <a:ext uri="{FF2B5EF4-FFF2-40B4-BE49-F238E27FC236}">
                  <a16:creationId xmlns:a16="http://schemas.microsoft.com/office/drawing/2014/main" id="{58BD3A33-1D73-427B-BDC4-6F3EE6F39A6D}"/>
                </a:ext>
              </a:extLst>
            </p:cNvPr>
            <p:cNvCxnSpPr/>
            <p:nvPr/>
          </p:nvCxnSpPr>
          <p:spPr>
            <a:xfrm>
              <a:off x="-2403" y="591804"/>
              <a:ext cx="9906000" cy="0"/>
            </a:xfrm>
            <a:prstGeom prst="straightConnector1">
              <a:avLst/>
            </a:prstGeom>
            <a:noFill/>
            <a:ln w="63500" cap="flat" cmpd="sng">
              <a:solidFill>
                <a:srgbClr val="0070C0"/>
              </a:solidFill>
              <a:prstDash val="solid"/>
              <a:miter lim="800000"/>
              <a:headEnd type="none" w="sm" len="sm"/>
              <a:tailEnd type="none" w="sm" len="sm"/>
            </a:ln>
          </p:spPr>
        </p:cxnSp>
        <p:cxnSp>
          <p:nvCxnSpPr>
            <p:cNvPr id="24" name="Google Shape;102;p1">
              <a:extLst>
                <a:ext uri="{FF2B5EF4-FFF2-40B4-BE49-F238E27FC236}">
                  <a16:creationId xmlns:a16="http://schemas.microsoft.com/office/drawing/2014/main" id="{5BC19A9A-A3F6-4E4A-A647-B22AF6CFB06D}"/>
                </a:ext>
              </a:extLst>
            </p:cNvPr>
            <p:cNvCxnSpPr/>
            <p:nvPr/>
          </p:nvCxnSpPr>
          <p:spPr>
            <a:xfrm>
              <a:off x="2403" y="642961"/>
              <a:ext cx="9906000" cy="0"/>
            </a:xfrm>
            <a:prstGeom prst="straightConnector1">
              <a:avLst/>
            </a:prstGeom>
            <a:noFill/>
            <a:ln w="60325" cap="flat" cmpd="sng">
              <a:solidFill>
                <a:srgbClr val="002060"/>
              </a:solidFill>
              <a:prstDash val="solid"/>
              <a:miter lim="800000"/>
              <a:headEnd type="none" w="sm" len="sm"/>
              <a:tailEnd type="none" w="sm" len="sm"/>
            </a:ln>
          </p:spPr>
        </p:cxnSp>
      </p:grpSp>
      <p:sp>
        <p:nvSpPr>
          <p:cNvPr id="17" name="Google Shape;104;p1">
            <a:extLst>
              <a:ext uri="{FF2B5EF4-FFF2-40B4-BE49-F238E27FC236}">
                <a16:creationId xmlns:a16="http://schemas.microsoft.com/office/drawing/2014/main" id="{C5D22324-DF18-496A-97AF-81ADF6B0D14C}"/>
              </a:ext>
            </a:extLst>
          </p:cNvPr>
          <p:cNvSpPr/>
          <p:nvPr/>
        </p:nvSpPr>
        <p:spPr>
          <a:xfrm>
            <a:off x="39462" y="1075021"/>
            <a:ext cx="9600927" cy="664413"/>
          </a:xfrm>
          <a:prstGeom prst="rect">
            <a:avLst/>
          </a:prstGeom>
          <a:noFill/>
          <a:ln w="28575" cap="flat" cmpd="sng">
            <a:noFill/>
            <a:prstDash val="solid"/>
            <a:round/>
            <a:headEnd type="none" w="sm" len="sm"/>
            <a:tailEnd type="none" w="sm" len="sm"/>
          </a:ln>
        </p:spPr>
        <p:txBody>
          <a:bodyPr spcFirstLastPara="1" wrap="square" lIns="91425" tIns="45700" rIns="91425" bIns="45700" anchor="ctr" anchorCtr="0">
            <a:noAutofit/>
          </a:bodyPr>
          <a:lstStyle/>
          <a:p>
            <a:pPr lvl="0"/>
            <a:r>
              <a:rPr lang="ja-JP" altLang="en-US" b="1" dirty="0">
                <a:solidFill>
                  <a:schemeClr val="tx1"/>
                </a:solidFill>
                <a:latin typeface="Yu Gothic UI Semilight" panose="020B0400000000000000" pitchFamily="50" charset="-128"/>
                <a:ea typeface="Yu Gothic UI Semilight" panose="020B0400000000000000" pitchFamily="50" charset="-128"/>
                <a:cs typeface="Meiryo"/>
                <a:sym typeface="Meiryo"/>
              </a:rPr>
              <a:t>２地域活性化につながる魅力的な空き家の活用モデルの提案</a:t>
            </a:r>
            <a:endParaRPr lang="en-US" altLang="ja-JP" b="1" dirty="0">
              <a:solidFill>
                <a:schemeClr val="tx1"/>
              </a:solidFill>
              <a:latin typeface="Yu Gothic UI Semilight" panose="020B0400000000000000" pitchFamily="50" charset="-128"/>
              <a:ea typeface="Yu Gothic UI Semilight" panose="020B0400000000000000" pitchFamily="50" charset="-128"/>
              <a:cs typeface="Meiryo"/>
              <a:sym typeface="Meiryo"/>
            </a:endParaRPr>
          </a:p>
          <a:p>
            <a:pPr lvl="0"/>
            <a:r>
              <a:rPr lang="en-US" altLang="ja-JP" sz="1000" dirty="0">
                <a:solidFill>
                  <a:schemeClr val="tx1"/>
                </a:solidFill>
                <a:latin typeface="Yu Gothic UI Semilight" panose="020B0400000000000000" pitchFamily="50" charset="-128"/>
                <a:ea typeface="Yu Gothic UI Semilight" panose="020B0400000000000000" pitchFamily="50" charset="-128"/>
                <a:cs typeface="Meiryo"/>
                <a:sym typeface="Meiryo"/>
              </a:rPr>
              <a:t>※</a:t>
            </a:r>
            <a:r>
              <a:rPr lang="ja-JP" altLang="en-US" sz="1000" dirty="0">
                <a:solidFill>
                  <a:schemeClr val="tx1"/>
                </a:solidFill>
                <a:latin typeface="Yu Gothic UI Semilight" panose="020B0400000000000000" pitchFamily="50" charset="-128"/>
                <a:ea typeface="Yu Gothic UI Semilight" panose="020B0400000000000000" pitchFamily="50" charset="-128"/>
                <a:cs typeface="Meiryo"/>
                <a:sym typeface="Meiryo"/>
              </a:rPr>
              <a:t>本地域の特性を踏まえ、地域活性化につながる魅力的な空き家活用モデルをご提案ください。提案にあたっては、地域への波及効果や事業の継続性、活用モデルの展開可能性を重視し、その提案に至った背景や仮説、考え方等についても併せてご説明ください。</a:t>
            </a:r>
            <a:endParaRPr lang="en-US" altLang="ja-JP" sz="1100" dirty="0">
              <a:solidFill>
                <a:schemeClr val="tx1"/>
              </a:solidFill>
              <a:latin typeface="Yu Gothic UI Semilight" panose="020B0400000000000000" pitchFamily="50" charset="-128"/>
              <a:ea typeface="Yu Gothic UI Semilight" panose="020B0400000000000000" pitchFamily="50" charset="-128"/>
              <a:cs typeface="Meiryo"/>
              <a:sym typeface="Meiryo"/>
            </a:endParaRPr>
          </a:p>
        </p:txBody>
      </p:sp>
    </p:spTree>
    <p:extLst>
      <p:ext uri="{BB962C8B-B14F-4D97-AF65-F5344CB8AC3E}">
        <p14:creationId xmlns:p14="http://schemas.microsoft.com/office/powerpoint/2010/main" val="1723076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グループ化 51">
            <a:extLst>
              <a:ext uri="{FF2B5EF4-FFF2-40B4-BE49-F238E27FC236}">
                <a16:creationId xmlns:a16="http://schemas.microsoft.com/office/drawing/2014/main" id="{E6B2C34A-1772-4A55-AD4C-124311FE50CC}"/>
              </a:ext>
            </a:extLst>
          </p:cNvPr>
          <p:cNvGrpSpPr/>
          <p:nvPr/>
        </p:nvGrpSpPr>
        <p:grpSpPr>
          <a:xfrm>
            <a:off x="47292" y="741257"/>
            <a:ext cx="9806609" cy="6056421"/>
            <a:chOff x="47291" y="2890286"/>
            <a:chExt cx="9806609" cy="2311191"/>
          </a:xfrm>
        </p:grpSpPr>
        <p:sp>
          <p:nvSpPr>
            <p:cNvPr id="53" name="Google Shape;105;p1">
              <a:extLst>
                <a:ext uri="{FF2B5EF4-FFF2-40B4-BE49-F238E27FC236}">
                  <a16:creationId xmlns:a16="http://schemas.microsoft.com/office/drawing/2014/main" id="{C1D4E43B-6671-458D-8DE4-D14D5A02BB77}"/>
                </a:ext>
              </a:extLst>
            </p:cNvPr>
            <p:cNvSpPr txBox="1"/>
            <p:nvPr/>
          </p:nvSpPr>
          <p:spPr>
            <a:xfrm>
              <a:off x="47291" y="3027573"/>
              <a:ext cx="9806609" cy="2173904"/>
            </a:xfrm>
            <a:prstGeom prst="rect">
              <a:avLst/>
            </a:prstGeom>
            <a:solidFill>
              <a:schemeClr val="lt1"/>
            </a:solidFill>
            <a:ln w="28575"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endParaRPr lang="en-US" altLang="ja-JP" sz="1200" b="1" dirty="0">
                <a:solidFill>
                  <a:schemeClr val="dk1"/>
                </a:solidFill>
                <a:latin typeface="Yu Gothic UI Semilight" panose="020B0400000000000000" pitchFamily="50" charset="-128"/>
                <a:ea typeface="Yu Gothic UI Semilight" panose="020B0400000000000000" pitchFamily="50" charset="-128"/>
                <a:cs typeface="Meiryo"/>
                <a:sym typeface="Meiryo"/>
              </a:endParaRPr>
            </a:p>
          </p:txBody>
        </p:sp>
        <p:sp>
          <p:nvSpPr>
            <p:cNvPr id="54" name="Google Shape;104;p1">
              <a:extLst>
                <a:ext uri="{FF2B5EF4-FFF2-40B4-BE49-F238E27FC236}">
                  <a16:creationId xmlns:a16="http://schemas.microsoft.com/office/drawing/2014/main" id="{B122274A-B2E2-44CF-8EE9-1E975C9AB1F4}"/>
                </a:ext>
              </a:extLst>
            </p:cNvPr>
            <p:cNvSpPr/>
            <p:nvPr/>
          </p:nvSpPr>
          <p:spPr>
            <a:xfrm>
              <a:off x="47291" y="2890286"/>
              <a:ext cx="9806609" cy="137286"/>
            </a:xfrm>
            <a:prstGeom prst="rect">
              <a:avLst/>
            </a:prstGeom>
            <a:solidFill>
              <a:schemeClr val="accent5">
                <a:lumMod val="20000"/>
                <a:lumOff val="80000"/>
              </a:schemeClr>
            </a:solidFill>
            <a:ln w="28575"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r>
                <a:rPr lang="ja-JP" altLang="en-US" sz="1200" b="1" dirty="0">
                  <a:solidFill>
                    <a:schemeClr val="tx1"/>
                  </a:solidFill>
                  <a:latin typeface="Yu Gothic UI Semilight" panose="020B0400000000000000" pitchFamily="50" charset="-128"/>
                  <a:ea typeface="Yu Gothic UI Semilight" panose="020B0400000000000000" pitchFamily="50" charset="-128"/>
                  <a:cs typeface="Meiryo"/>
                  <a:sym typeface="Meiryo"/>
                </a:rPr>
                <a:t>地域のレガシーを創出するための取り組みについて</a:t>
              </a:r>
            </a:p>
          </p:txBody>
        </p:sp>
      </p:grpSp>
      <p:sp>
        <p:nvSpPr>
          <p:cNvPr id="13" name="Google Shape;92;p1">
            <a:extLst>
              <a:ext uri="{FF2B5EF4-FFF2-40B4-BE49-F238E27FC236}">
                <a16:creationId xmlns:a16="http://schemas.microsoft.com/office/drawing/2014/main" id="{B45A4D12-0C4F-41CE-9263-A1F969464777}"/>
              </a:ext>
            </a:extLst>
          </p:cNvPr>
          <p:cNvSpPr txBox="1">
            <a:spLocks/>
          </p:cNvSpPr>
          <p:nvPr/>
        </p:nvSpPr>
        <p:spPr>
          <a:xfrm>
            <a:off x="8808475" y="-54218"/>
            <a:ext cx="1097525"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ja-JP" altLang="en-US" sz="1400" b="1" dirty="0">
                <a:latin typeface="Yu Gothic UI Semilight" panose="020B0400000000000000" pitchFamily="50" charset="-128"/>
                <a:ea typeface="Yu Gothic UI Semilight" panose="020B0400000000000000" pitchFamily="50" charset="-128"/>
                <a:cs typeface="Meiryo"/>
                <a:sym typeface="Meiryo"/>
              </a:rPr>
              <a:t>（様式７）</a:t>
            </a:r>
          </a:p>
        </p:txBody>
      </p:sp>
      <p:sp>
        <p:nvSpPr>
          <p:cNvPr id="14" name="Google Shape;92;p1">
            <a:extLst>
              <a:ext uri="{FF2B5EF4-FFF2-40B4-BE49-F238E27FC236}">
                <a16:creationId xmlns:a16="http://schemas.microsoft.com/office/drawing/2014/main" id="{EB5AE522-848B-46B8-A885-567F46B73421}"/>
              </a:ext>
            </a:extLst>
          </p:cNvPr>
          <p:cNvSpPr txBox="1">
            <a:spLocks/>
          </p:cNvSpPr>
          <p:nvPr/>
        </p:nvSpPr>
        <p:spPr>
          <a:xfrm>
            <a:off x="182511" y="60322"/>
            <a:ext cx="5651451"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ja-JP" altLang="en-US" sz="1400" b="1" dirty="0">
                <a:latin typeface="Yu Gothic UI Semilight" panose="020B0400000000000000" pitchFamily="50" charset="-128"/>
                <a:ea typeface="Yu Gothic UI Semilight" panose="020B0400000000000000" pitchFamily="50" charset="-128"/>
                <a:cs typeface="Meiryo"/>
                <a:sym typeface="Meiryo"/>
              </a:rPr>
              <a:t>地域資源活用推進業務　企画提案書</a:t>
            </a:r>
          </a:p>
        </p:txBody>
      </p:sp>
      <p:grpSp>
        <p:nvGrpSpPr>
          <p:cNvPr id="21" name="グループ化 20">
            <a:extLst>
              <a:ext uri="{FF2B5EF4-FFF2-40B4-BE49-F238E27FC236}">
                <a16:creationId xmlns:a16="http://schemas.microsoft.com/office/drawing/2014/main" id="{58CCE565-7F70-44DF-98BF-AC790386DDB9}"/>
              </a:ext>
            </a:extLst>
          </p:cNvPr>
          <p:cNvGrpSpPr/>
          <p:nvPr/>
        </p:nvGrpSpPr>
        <p:grpSpPr>
          <a:xfrm>
            <a:off x="-2403" y="532496"/>
            <a:ext cx="9910806" cy="110465"/>
            <a:chOff x="-2403" y="532496"/>
            <a:chExt cx="9910806" cy="110465"/>
          </a:xfrm>
        </p:grpSpPr>
        <p:cxnSp>
          <p:nvCxnSpPr>
            <p:cNvPr id="22" name="Google Shape;100;p1">
              <a:extLst>
                <a:ext uri="{FF2B5EF4-FFF2-40B4-BE49-F238E27FC236}">
                  <a16:creationId xmlns:a16="http://schemas.microsoft.com/office/drawing/2014/main" id="{6CC91605-8AF6-4746-ACDF-1AD563E12A77}"/>
                </a:ext>
              </a:extLst>
            </p:cNvPr>
            <p:cNvCxnSpPr/>
            <p:nvPr/>
          </p:nvCxnSpPr>
          <p:spPr>
            <a:xfrm>
              <a:off x="2403" y="532496"/>
              <a:ext cx="9906000" cy="0"/>
            </a:xfrm>
            <a:prstGeom prst="straightConnector1">
              <a:avLst/>
            </a:prstGeom>
            <a:noFill/>
            <a:ln w="57150" cap="flat" cmpd="sng">
              <a:solidFill>
                <a:srgbClr val="FFFF00"/>
              </a:solidFill>
              <a:prstDash val="solid"/>
              <a:miter lim="800000"/>
              <a:headEnd type="none" w="sm" len="sm"/>
              <a:tailEnd type="none" w="sm" len="sm"/>
            </a:ln>
          </p:spPr>
        </p:cxnSp>
        <p:cxnSp>
          <p:nvCxnSpPr>
            <p:cNvPr id="23" name="Google Shape;101;p1">
              <a:extLst>
                <a:ext uri="{FF2B5EF4-FFF2-40B4-BE49-F238E27FC236}">
                  <a16:creationId xmlns:a16="http://schemas.microsoft.com/office/drawing/2014/main" id="{58BD3A33-1D73-427B-BDC4-6F3EE6F39A6D}"/>
                </a:ext>
              </a:extLst>
            </p:cNvPr>
            <p:cNvCxnSpPr/>
            <p:nvPr/>
          </p:nvCxnSpPr>
          <p:spPr>
            <a:xfrm>
              <a:off x="-2403" y="591804"/>
              <a:ext cx="9906000" cy="0"/>
            </a:xfrm>
            <a:prstGeom prst="straightConnector1">
              <a:avLst/>
            </a:prstGeom>
            <a:noFill/>
            <a:ln w="63500" cap="flat" cmpd="sng">
              <a:solidFill>
                <a:srgbClr val="0070C0"/>
              </a:solidFill>
              <a:prstDash val="solid"/>
              <a:miter lim="800000"/>
              <a:headEnd type="none" w="sm" len="sm"/>
              <a:tailEnd type="none" w="sm" len="sm"/>
            </a:ln>
          </p:spPr>
        </p:cxnSp>
        <p:cxnSp>
          <p:nvCxnSpPr>
            <p:cNvPr id="24" name="Google Shape;102;p1">
              <a:extLst>
                <a:ext uri="{FF2B5EF4-FFF2-40B4-BE49-F238E27FC236}">
                  <a16:creationId xmlns:a16="http://schemas.microsoft.com/office/drawing/2014/main" id="{5BC19A9A-A3F6-4E4A-A647-B22AF6CFB06D}"/>
                </a:ext>
              </a:extLst>
            </p:cNvPr>
            <p:cNvCxnSpPr/>
            <p:nvPr/>
          </p:nvCxnSpPr>
          <p:spPr>
            <a:xfrm>
              <a:off x="2403" y="642961"/>
              <a:ext cx="9906000" cy="0"/>
            </a:xfrm>
            <a:prstGeom prst="straightConnector1">
              <a:avLst/>
            </a:prstGeom>
            <a:noFill/>
            <a:ln w="60325" cap="flat" cmpd="sng">
              <a:solidFill>
                <a:srgbClr val="002060"/>
              </a:solidFill>
              <a:prstDash val="solid"/>
              <a:miter lim="800000"/>
              <a:headEnd type="none" w="sm" len="sm"/>
              <a:tailEnd type="none" w="sm" len="sm"/>
            </a:ln>
          </p:spPr>
        </p:cxnSp>
      </p:grpSp>
      <p:sp>
        <p:nvSpPr>
          <p:cNvPr id="27" name="Google Shape;104;p1">
            <a:extLst>
              <a:ext uri="{FF2B5EF4-FFF2-40B4-BE49-F238E27FC236}">
                <a16:creationId xmlns:a16="http://schemas.microsoft.com/office/drawing/2014/main" id="{CAF2645B-97DD-4E45-B377-C24AE8861006}"/>
              </a:ext>
            </a:extLst>
          </p:cNvPr>
          <p:cNvSpPr/>
          <p:nvPr/>
        </p:nvSpPr>
        <p:spPr>
          <a:xfrm>
            <a:off x="-2403" y="1101012"/>
            <a:ext cx="9317774" cy="298568"/>
          </a:xfrm>
          <a:prstGeom prst="rect">
            <a:avLst/>
          </a:prstGeom>
          <a:noFill/>
          <a:ln w="28575" cap="flat" cmpd="sng">
            <a:noFill/>
            <a:prstDash val="solid"/>
            <a:round/>
            <a:headEnd type="none" w="sm" len="sm"/>
            <a:tailEnd type="none" w="sm" len="sm"/>
          </a:ln>
        </p:spPr>
        <p:txBody>
          <a:bodyPr spcFirstLastPara="1" wrap="square" lIns="91425" tIns="45700" rIns="91425" bIns="45700" anchor="ctr" anchorCtr="0">
            <a:noAutofit/>
          </a:bodyPr>
          <a:lstStyle/>
          <a:p>
            <a:pPr lvl="0"/>
            <a:r>
              <a:rPr lang="ja-JP" altLang="en-US" sz="1000" dirty="0">
                <a:solidFill>
                  <a:schemeClr val="tx1"/>
                </a:solidFill>
                <a:latin typeface="Yu Gothic UI Semilight" panose="020B0400000000000000" pitchFamily="50" charset="-128"/>
                <a:ea typeface="Yu Gothic UI Semilight" panose="020B0400000000000000" pitchFamily="50" charset="-128"/>
                <a:cs typeface="Meiryo"/>
                <a:sym typeface="Meiryo"/>
              </a:rPr>
              <a:t>（具体的な企画内容についてご提案ください。また、空き家活用事業との連携や効果を高めるための工夫についても併せてご記入ください。）</a:t>
            </a:r>
            <a:endParaRPr lang="en-US" altLang="ja-JP" sz="1100" dirty="0">
              <a:solidFill>
                <a:schemeClr val="tx1"/>
              </a:solidFill>
              <a:latin typeface="Yu Gothic UI Semilight" panose="020B0400000000000000" pitchFamily="50" charset="-128"/>
              <a:ea typeface="Yu Gothic UI Semilight" panose="020B0400000000000000" pitchFamily="50" charset="-128"/>
              <a:cs typeface="Meiryo"/>
              <a:sym typeface="Meiryo"/>
            </a:endParaRPr>
          </a:p>
        </p:txBody>
      </p:sp>
    </p:spTree>
    <p:extLst>
      <p:ext uri="{BB962C8B-B14F-4D97-AF65-F5344CB8AC3E}">
        <p14:creationId xmlns:p14="http://schemas.microsoft.com/office/powerpoint/2010/main" val="3198441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グループ化 51">
            <a:extLst>
              <a:ext uri="{FF2B5EF4-FFF2-40B4-BE49-F238E27FC236}">
                <a16:creationId xmlns:a16="http://schemas.microsoft.com/office/drawing/2014/main" id="{E6B2C34A-1772-4A55-AD4C-124311FE50CC}"/>
              </a:ext>
            </a:extLst>
          </p:cNvPr>
          <p:cNvGrpSpPr/>
          <p:nvPr/>
        </p:nvGrpSpPr>
        <p:grpSpPr>
          <a:xfrm>
            <a:off x="47291" y="753426"/>
            <a:ext cx="9806609" cy="6056421"/>
            <a:chOff x="47291" y="2890286"/>
            <a:chExt cx="9806609" cy="2311191"/>
          </a:xfrm>
        </p:grpSpPr>
        <p:sp>
          <p:nvSpPr>
            <p:cNvPr id="53" name="Google Shape;105;p1">
              <a:extLst>
                <a:ext uri="{FF2B5EF4-FFF2-40B4-BE49-F238E27FC236}">
                  <a16:creationId xmlns:a16="http://schemas.microsoft.com/office/drawing/2014/main" id="{C1D4E43B-6671-458D-8DE4-D14D5A02BB77}"/>
                </a:ext>
              </a:extLst>
            </p:cNvPr>
            <p:cNvSpPr txBox="1"/>
            <p:nvPr/>
          </p:nvSpPr>
          <p:spPr>
            <a:xfrm>
              <a:off x="47291" y="3027573"/>
              <a:ext cx="9806609" cy="2173904"/>
            </a:xfrm>
            <a:prstGeom prst="rect">
              <a:avLst/>
            </a:prstGeom>
            <a:solidFill>
              <a:schemeClr val="lt1"/>
            </a:solidFill>
            <a:ln w="28575"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endParaRPr lang="en-US" altLang="ja-JP" sz="1200" b="1" dirty="0">
                <a:solidFill>
                  <a:schemeClr val="dk1"/>
                </a:solidFill>
                <a:latin typeface="Yu Gothic UI Semilight" panose="020B0400000000000000" pitchFamily="50" charset="-128"/>
                <a:ea typeface="Yu Gothic UI Semilight" panose="020B0400000000000000" pitchFamily="50" charset="-128"/>
                <a:cs typeface="Meiryo"/>
                <a:sym typeface="Meiryo"/>
              </a:endParaRPr>
            </a:p>
          </p:txBody>
        </p:sp>
        <p:sp>
          <p:nvSpPr>
            <p:cNvPr id="54" name="Google Shape;104;p1">
              <a:extLst>
                <a:ext uri="{FF2B5EF4-FFF2-40B4-BE49-F238E27FC236}">
                  <a16:creationId xmlns:a16="http://schemas.microsoft.com/office/drawing/2014/main" id="{B122274A-B2E2-44CF-8EE9-1E975C9AB1F4}"/>
                </a:ext>
              </a:extLst>
            </p:cNvPr>
            <p:cNvSpPr/>
            <p:nvPr/>
          </p:nvSpPr>
          <p:spPr>
            <a:xfrm>
              <a:off x="47291" y="2890286"/>
              <a:ext cx="9806609" cy="137286"/>
            </a:xfrm>
            <a:prstGeom prst="rect">
              <a:avLst/>
            </a:prstGeom>
            <a:solidFill>
              <a:schemeClr val="accent5">
                <a:lumMod val="20000"/>
                <a:lumOff val="80000"/>
              </a:schemeClr>
            </a:solidFill>
            <a:ln w="28575"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r>
                <a:rPr lang="ja-JP" altLang="en-US" sz="1200" b="1" dirty="0">
                  <a:solidFill>
                    <a:schemeClr val="tx1"/>
                  </a:solidFill>
                  <a:latin typeface="Yu Gothic UI Semilight" panose="020B0400000000000000" pitchFamily="50" charset="-128"/>
                  <a:ea typeface="Yu Gothic UI Semilight" panose="020B0400000000000000" pitchFamily="50" charset="-128"/>
                  <a:cs typeface="Meiryo"/>
                  <a:sym typeface="Meiryo"/>
                </a:rPr>
                <a:t>地区住民や地区事業者等との関係構築について</a:t>
              </a:r>
            </a:p>
          </p:txBody>
        </p:sp>
      </p:grpSp>
      <p:sp>
        <p:nvSpPr>
          <p:cNvPr id="13" name="Google Shape;92;p1">
            <a:extLst>
              <a:ext uri="{FF2B5EF4-FFF2-40B4-BE49-F238E27FC236}">
                <a16:creationId xmlns:a16="http://schemas.microsoft.com/office/drawing/2014/main" id="{B45A4D12-0C4F-41CE-9263-A1F969464777}"/>
              </a:ext>
            </a:extLst>
          </p:cNvPr>
          <p:cNvSpPr txBox="1">
            <a:spLocks/>
          </p:cNvSpPr>
          <p:nvPr/>
        </p:nvSpPr>
        <p:spPr>
          <a:xfrm>
            <a:off x="8808475" y="-54218"/>
            <a:ext cx="1097525"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ja-JP" altLang="en-US" sz="1400" b="1" dirty="0">
                <a:latin typeface="Yu Gothic UI Semilight" panose="020B0400000000000000" pitchFamily="50" charset="-128"/>
                <a:ea typeface="Yu Gothic UI Semilight" panose="020B0400000000000000" pitchFamily="50" charset="-128"/>
                <a:cs typeface="Meiryo"/>
                <a:sym typeface="Meiryo"/>
              </a:rPr>
              <a:t>（様式７）</a:t>
            </a:r>
          </a:p>
        </p:txBody>
      </p:sp>
      <p:sp>
        <p:nvSpPr>
          <p:cNvPr id="14" name="Google Shape;92;p1">
            <a:extLst>
              <a:ext uri="{FF2B5EF4-FFF2-40B4-BE49-F238E27FC236}">
                <a16:creationId xmlns:a16="http://schemas.microsoft.com/office/drawing/2014/main" id="{EB5AE522-848B-46B8-A885-567F46B73421}"/>
              </a:ext>
            </a:extLst>
          </p:cNvPr>
          <p:cNvSpPr txBox="1">
            <a:spLocks/>
          </p:cNvSpPr>
          <p:nvPr/>
        </p:nvSpPr>
        <p:spPr>
          <a:xfrm>
            <a:off x="104732" y="60322"/>
            <a:ext cx="5651451"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ja-JP" altLang="en-US" sz="1400" b="1" dirty="0">
                <a:latin typeface="Yu Gothic UI Semilight" panose="020B0400000000000000" pitchFamily="50" charset="-128"/>
                <a:ea typeface="Yu Gothic UI Semilight" panose="020B0400000000000000" pitchFamily="50" charset="-128"/>
                <a:cs typeface="Meiryo"/>
                <a:sym typeface="Meiryo"/>
              </a:rPr>
              <a:t>地域資源活用推進業務　企画提案書</a:t>
            </a:r>
          </a:p>
        </p:txBody>
      </p:sp>
      <p:grpSp>
        <p:nvGrpSpPr>
          <p:cNvPr id="21" name="グループ化 20">
            <a:extLst>
              <a:ext uri="{FF2B5EF4-FFF2-40B4-BE49-F238E27FC236}">
                <a16:creationId xmlns:a16="http://schemas.microsoft.com/office/drawing/2014/main" id="{58CCE565-7F70-44DF-98BF-AC790386DDB9}"/>
              </a:ext>
            </a:extLst>
          </p:cNvPr>
          <p:cNvGrpSpPr/>
          <p:nvPr/>
        </p:nvGrpSpPr>
        <p:grpSpPr>
          <a:xfrm>
            <a:off x="-2403" y="532496"/>
            <a:ext cx="9910806" cy="110465"/>
            <a:chOff x="-2403" y="532496"/>
            <a:chExt cx="9910806" cy="110465"/>
          </a:xfrm>
        </p:grpSpPr>
        <p:cxnSp>
          <p:nvCxnSpPr>
            <p:cNvPr id="22" name="Google Shape;100;p1">
              <a:extLst>
                <a:ext uri="{FF2B5EF4-FFF2-40B4-BE49-F238E27FC236}">
                  <a16:creationId xmlns:a16="http://schemas.microsoft.com/office/drawing/2014/main" id="{6CC91605-8AF6-4746-ACDF-1AD563E12A77}"/>
                </a:ext>
              </a:extLst>
            </p:cNvPr>
            <p:cNvCxnSpPr/>
            <p:nvPr/>
          </p:nvCxnSpPr>
          <p:spPr>
            <a:xfrm>
              <a:off x="2403" y="532496"/>
              <a:ext cx="9906000" cy="0"/>
            </a:xfrm>
            <a:prstGeom prst="straightConnector1">
              <a:avLst/>
            </a:prstGeom>
            <a:noFill/>
            <a:ln w="57150" cap="flat" cmpd="sng">
              <a:solidFill>
                <a:srgbClr val="FFFF00"/>
              </a:solidFill>
              <a:prstDash val="solid"/>
              <a:miter lim="800000"/>
              <a:headEnd type="none" w="sm" len="sm"/>
              <a:tailEnd type="none" w="sm" len="sm"/>
            </a:ln>
          </p:spPr>
        </p:cxnSp>
        <p:cxnSp>
          <p:nvCxnSpPr>
            <p:cNvPr id="23" name="Google Shape;101;p1">
              <a:extLst>
                <a:ext uri="{FF2B5EF4-FFF2-40B4-BE49-F238E27FC236}">
                  <a16:creationId xmlns:a16="http://schemas.microsoft.com/office/drawing/2014/main" id="{58BD3A33-1D73-427B-BDC4-6F3EE6F39A6D}"/>
                </a:ext>
              </a:extLst>
            </p:cNvPr>
            <p:cNvCxnSpPr/>
            <p:nvPr/>
          </p:nvCxnSpPr>
          <p:spPr>
            <a:xfrm>
              <a:off x="-2403" y="591804"/>
              <a:ext cx="9906000" cy="0"/>
            </a:xfrm>
            <a:prstGeom prst="straightConnector1">
              <a:avLst/>
            </a:prstGeom>
            <a:noFill/>
            <a:ln w="63500" cap="flat" cmpd="sng">
              <a:solidFill>
                <a:srgbClr val="0070C0"/>
              </a:solidFill>
              <a:prstDash val="solid"/>
              <a:miter lim="800000"/>
              <a:headEnd type="none" w="sm" len="sm"/>
              <a:tailEnd type="none" w="sm" len="sm"/>
            </a:ln>
          </p:spPr>
        </p:cxnSp>
        <p:cxnSp>
          <p:nvCxnSpPr>
            <p:cNvPr id="24" name="Google Shape;102;p1">
              <a:extLst>
                <a:ext uri="{FF2B5EF4-FFF2-40B4-BE49-F238E27FC236}">
                  <a16:creationId xmlns:a16="http://schemas.microsoft.com/office/drawing/2014/main" id="{5BC19A9A-A3F6-4E4A-A647-B22AF6CFB06D}"/>
                </a:ext>
              </a:extLst>
            </p:cNvPr>
            <p:cNvCxnSpPr/>
            <p:nvPr/>
          </p:nvCxnSpPr>
          <p:spPr>
            <a:xfrm>
              <a:off x="2403" y="642961"/>
              <a:ext cx="9906000" cy="0"/>
            </a:xfrm>
            <a:prstGeom prst="straightConnector1">
              <a:avLst/>
            </a:prstGeom>
            <a:noFill/>
            <a:ln w="60325" cap="flat" cmpd="sng">
              <a:solidFill>
                <a:srgbClr val="002060"/>
              </a:solidFill>
              <a:prstDash val="solid"/>
              <a:miter lim="800000"/>
              <a:headEnd type="none" w="sm" len="sm"/>
              <a:tailEnd type="none" w="sm" len="sm"/>
            </a:ln>
          </p:spPr>
        </p:cxnSp>
      </p:grpSp>
      <p:sp>
        <p:nvSpPr>
          <p:cNvPr id="12" name="Google Shape;104;p1">
            <a:extLst>
              <a:ext uri="{FF2B5EF4-FFF2-40B4-BE49-F238E27FC236}">
                <a16:creationId xmlns:a16="http://schemas.microsoft.com/office/drawing/2014/main" id="{D1AB2C76-E4C4-4B84-846A-47FE1F8FC9F2}"/>
              </a:ext>
            </a:extLst>
          </p:cNvPr>
          <p:cNvSpPr/>
          <p:nvPr/>
        </p:nvSpPr>
        <p:spPr>
          <a:xfrm>
            <a:off x="-2403" y="1114158"/>
            <a:ext cx="10323931" cy="218974"/>
          </a:xfrm>
          <a:prstGeom prst="rect">
            <a:avLst/>
          </a:prstGeom>
          <a:noFill/>
          <a:ln w="28575" cap="flat" cmpd="sng">
            <a:noFill/>
            <a:prstDash val="solid"/>
            <a:round/>
            <a:headEnd type="none" w="sm" len="sm"/>
            <a:tailEnd type="none" w="sm" len="sm"/>
          </a:ln>
        </p:spPr>
        <p:txBody>
          <a:bodyPr spcFirstLastPara="1" wrap="square" lIns="91425" tIns="45700" rIns="91425" bIns="45700" anchor="ctr" anchorCtr="0">
            <a:noAutofit/>
          </a:bodyPr>
          <a:lstStyle/>
          <a:p>
            <a:pPr lvl="0"/>
            <a:r>
              <a:rPr lang="ja-JP" altLang="en-US" sz="1000" dirty="0">
                <a:solidFill>
                  <a:schemeClr val="tx1"/>
                </a:solidFill>
                <a:latin typeface="Yu Gothic UI Semilight" panose="020B0400000000000000" pitchFamily="50" charset="-128"/>
                <a:ea typeface="Yu Gothic UI Semilight" panose="020B0400000000000000" pitchFamily="50" charset="-128"/>
                <a:cs typeface="Meiryo"/>
                <a:sym typeface="Meiryo"/>
              </a:rPr>
              <a:t>（地区住民及び地元事業者等と良好な関係を構築し、地区住民、地区内外の事業者が一体となって地域にとって望ましい事業を進めるための工夫について、ご提案ください。）</a:t>
            </a:r>
            <a:endParaRPr lang="ja-JP" altLang="en-US" sz="1100" dirty="0">
              <a:solidFill>
                <a:schemeClr val="tx1"/>
              </a:solidFill>
              <a:latin typeface="Yu Gothic UI Semilight" panose="020B0400000000000000" pitchFamily="50" charset="-128"/>
              <a:ea typeface="Yu Gothic UI Semilight" panose="020B0400000000000000" pitchFamily="50" charset="-128"/>
              <a:cs typeface="Meiryo"/>
              <a:sym typeface="Meiryo"/>
            </a:endParaRPr>
          </a:p>
        </p:txBody>
      </p:sp>
    </p:spTree>
    <p:extLst>
      <p:ext uri="{BB962C8B-B14F-4D97-AF65-F5344CB8AC3E}">
        <p14:creationId xmlns:p14="http://schemas.microsoft.com/office/powerpoint/2010/main" val="2979918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グループ化 51">
            <a:extLst>
              <a:ext uri="{FF2B5EF4-FFF2-40B4-BE49-F238E27FC236}">
                <a16:creationId xmlns:a16="http://schemas.microsoft.com/office/drawing/2014/main" id="{E6B2C34A-1772-4A55-AD4C-124311FE50CC}"/>
              </a:ext>
            </a:extLst>
          </p:cNvPr>
          <p:cNvGrpSpPr/>
          <p:nvPr/>
        </p:nvGrpSpPr>
        <p:grpSpPr>
          <a:xfrm>
            <a:off x="49695" y="741257"/>
            <a:ext cx="9806609" cy="6056421"/>
            <a:chOff x="47291" y="2890286"/>
            <a:chExt cx="9806609" cy="2311191"/>
          </a:xfrm>
        </p:grpSpPr>
        <p:sp>
          <p:nvSpPr>
            <p:cNvPr id="53" name="Google Shape;105;p1">
              <a:extLst>
                <a:ext uri="{FF2B5EF4-FFF2-40B4-BE49-F238E27FC236}">
                  <a16:creationId xmlns:a16="http://schemas.microsoft.com/office/drawing/2014/main" id="{C1D4E43B-6671-458D-8DE4-D14D5A02BB77}"/>
                </a:ext>
              </a:extLst>
            </p:cNvPr>
            <p:cNvSpPr txBox="1"/>
            <p:nvPr/>
          </p:nvSpPr>
          <p:spPr>
            <a:xfrm>
              <a:off x="47291" y="3027573"/>
              <a:ext cx="9806609" cy="2173904"/>
            </a:xfrm>
            <a:prstGeom prst="rect">
              <a:avLst/>
            </a:prstGeom>
            <a:solidFill>
              <a:schemeClr val="lt1"/>
            </a:solidFill>
            <a:ln w="28575"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endParaRPr lang="en-US" altLang="ja-JP" sz="1200" b="1" dirty="0">
                <a:solidFill>
                  <a:schemeClr val="dk1"/>
                </a:solidFill>
                <a:latin typeface="Yu Gothic UI Semilight" panose="020B0400000000000000" pitchFamily="50" charset="-128"/>
                <a:ea typeface="Yu Gothic UI Semilight" panose="020B0400000000000000" pitchFamily="50" charset="-128"/>
                <a:cs typeface="Meiryo"/>
                <a:sym typeface="Meiryo"/>
              </a:endParaRPr>
            </a:p>
          </p:txBody>
        </p:sp>
        <p:sp>
          <p:nvSpPr>
            <p:cNvPr id="54" name="Google Shape;104;p1">
              <a:extLst>
                <a:ext uri="{FF2B5EF4-FFF2-40B4-BE49-F238E27FC236}">
                  <a16:creationId xmlns:a16="http://schemas.microsoft.com/office/drawing/2014/main" id="{B122274A-B2E2-44CF-8EE9-1E975C9AB1F4}"/>
                </a:ext>
              </a:extLst>
            </p:cNvPr>
            <p:cNvSpPr/>
            <p:nvPr/>
          </p:nvSpPr>
          <p:spPr>
            <a:xfrm>
              <a:off x="47291" y="2890286"/>
              <a:ext cx="9806609" cy="137286"/>
            </a:xfrm>
            <a:prstGeom prst="rect">
              <a:avLst/>
            </a:prstGeom>
            <a:solidFill>
              <a:schemeClr val="accent5">
                <a:lumMod val="20000"/>
                <a:lumOff val="80000"/>
              </a:schemeClr>
            </a:solidFill>
            <a:ln w="28575"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r>
                <a:rPr lang="ja-JP" altLang="en-US" sz="1200" b="1" dirty="0">
                  <a:solidFill>
                    <a:schemeClr val="tx1"/>
                  </a:solidFill>
                  <a:latin typeface="Yu Gothic UI Semilight" panose="020B0400000000000000" pitchFamily="50" charset="-128"/>
                  <a:ea typeface="Yu Gothic UI Semilight" panose="020B0400000000000000" pitchFamily="50" charset="-128"/>
                  <a:cs typeface="Meiryo"/>
                  <a:sym typeface="Meiryo"/>
                </a:rPr>
                <a:t>独自性と特徴について</a:t>
              </a:r>
            </a:p>
          </p:txBody>
        </p:sp>
      </p:grpSp>
      <p:sp>
        <p:nvSpPr>
          <p:cNvPr id="13" name="Google Shape;92;p1">
            <a:extLst>
              <a:ext uri="{FF2B5EF4-FFF2-40B4-BE49-F238E27FC236}">
                <a16:creationId xmlns:a16="http://schemas.microsoft.com/office/drawing/2014/main" id="{B45A4D12-0C4F-41CE-9263-A1F969464777}"/>
              </a:ext>
            </a:extLst>
          </p:cNvPr>
          <p:cNvSpPr txBox="1">
            <a:spLocks/>
          </p:cNvSpPr>
          <p:nvPr/>
        </p:nvSpPr>
        <p:spPr>
          <a:xfrm>
            <a:off x="8808475" y="-54218"/>
            <a:ext cx="1097525"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ja-JP" altLang="en-US" sz="1400" b="1" dirty="0">
                <a:latin typeface="Yu Gothic UI Semilight" panose="020B0400000000000000" pitchFamily="50" charset="-128"/>
                <a:ea typeface="Yu Gothic UI Semilight" panose="020B0400000000000000" pitchFamily="50" charset="-128"/>
                <a:cs typeface="Meiryo"/>
                <a:sym typeface="Meiryo"/>
              </a:rPr>
              <a:t>（様式７）</a:t>
            </a:r>
          </a:p>
        </p:txBody>
      </p:sp>
      <p:sp>
        <p:nvSpPr>
          <p:cNvPr id="14" name="Google Shape;92;p1">
            <a:extLst>
              <a:ext uri="{FF2B5EF4-FFF2-40B4-BE49-F238E27FC236}">
                <a16:creationId xmlns:a16="http://schemas.microsoft.com/office/drawing/2014/main" id="{EB5AE522-848B-46B8-A885-567F46B73421}"/>
              </a:ext>
            </a:extLst>
          </p:cNvPr>
          <p:cNvSpPr txBox="1">
            <a:spLocks/>
          </p:cNvSpPr>
          <p:nvPr/>
        </p:nvSpPr>
        <p:spPr>
          <a:xfrm>
            <a:off x="182511" y="60322"/>
            <a:ext cx="5651451"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ja-JP" altLang="en-US" sz="1400" b="1" dirty="0">
                <a:latin typeface="Yu Gothic UI Semilight" panose="020B0400000000000000" pitchFamily="50" charset="-128"/>
                <a:ea typeface="Yu Gothic UI Semilight" panose="020B0400000000000000" pitchFamily="50" charset="-128"/>
                <a:cs typeface="Meiryo"/>
                <a:sym typeface="Meiryo"/>
              </a:rPr>
              <a:t>地域資源活用推進業務　企画提案書</a:t>
            </a:r>
          </a:p>
        </p:txBody>
      </p:sp>
      <p:grpSp>
        <p:nvGrpSpPr>
          <p:cNvPr id="21" name="グループ化 20">
            <a:extLst>
              <a:ext uri="{FF2B5EF4-FFF2-40B4-BE49-F238E27FC236}">
                <a16:creationId xmlns:a16="http://schemas.microsoft.com/office/drawing/2014/main" id="{58CCE565-7F70-44DF-98BF-AC790386DDB9}"/>
              </a:ext>
            </a:extLst>
          </p:cNvPr>
          <p:cNvGrpSpPr/>
          <p:nvPr/>
        </p:nvGrpSpPr>
        <p:grpSpPr>
          <a:xfrm>
            <a:off x="-2403" y="532496"/>
            <a:ext cx="9910806" cy="110465"/>
            <a:chOff x="-2403" y="532496"/>
            <a:chExt cx="9910806" cy="110465"/>
          </a:xfrm>
        </p:grpSpPr>
        <p:cxnSp>
          <p:nvCxnSpPr>
            <p:cNvPr id="22" name="Google Shape;100;p1">
              <a:extLst>
                <a:ext uri="{FF2B5EF4-FFF2-40B4-BE49-F238E27FC236}">
                  <a16:creationId xmlns:a16="http://schemas.microsoft.com/office/drawing/2014/main" id="{6CC91605-8AF6-4746-ACDF-1AD563E12A77}"/>
                </a:ext>
              </a:extLst>
            </p:cNvPr>
            <p:cNvCxnSpPr/>
            <p:nvPr/>
          </p:nvCxnSpPr>
          <p:spPr>
            <a:xfrm>
              <a:off x="2403" y="532496"/>
              <a:ext cx="9906000" cy="0"/>
            </a:xfrm>
            <a:prstGeom prst="straightConnector1">
              <a:avLst/>
            </a:prstGeom>
            <a:noFill/>
            <a:ln w="57150" cap="flat" cmpd="sng">
              <a:solidFill>
                <a:srgbClr val="FFFF00"/>
              </a:solidFill>
              <a:prstDash val="solid"/>
              <a:miter lim="800000"/>
              <a:headEnd type="none" w="sm" len="sm"/>
              <a:tailEnd type="none" w="sm" len="sm"/>
            </a:ln>
          </p:spPr>
        </p:cxnSp>
        <p:cxnSp>
          <p:nvCxnSpPr>
            <p:cNvPr id="23" name="Google Shape;101;p1">
              <a:extLst>
                <a:ext uri="{FF2B5EF4-FFF2-40B4-BE49-F238E27FC236}">
                  <a16:creationId xmlns:a16="http://schemas.microsoft.com/office/drawing/2014/main" id="{58BD3A33-1D73-427B-BDC4-6F3EE6F39A6D}"/>
                </a:ext>
              </a:extLst>
            </p:cNvPr>
            <p:cNvCxnSpPr/>
            <p:nvPr/>
          </p:nvCxnSpPr>
          <p:spPr>
            <a:xfrm>
              <a:off x="-2403" y="591804"/>
              <a:ext cx="9906000" cy="0"/>
            </a:xfrm>
            <a:prstGeom prst="straightConnector1">
              <a:avLst/>
            </a:prstGeom>
            <a:noFill/>
            <a:ln w="63500" cap="flat" cmpd="sng">
              <a:solidFill>
                <a:srgbClr val="0070C0"/>
              </a:solidFill>
              <a:prstDash val="solid"/>
              <a:miter lim="800000"/>
              <a:headEnd type="none" w="sm" len="sm"/>
              <a:tailEnd type="none" w="sm" len="sm"/>
            </a:ln>
          </p:spPr>
        </p:cxnSp>
        <p:cxnSp>
          <p:nvCxnSpPr>
            <p:cNvPr id="24" name="Google Shape;102;p1">
              <a:extLst>
                <a:ext uri="{FF2B5EF4-FFF2-40B4-BE49-F238E27FC236}">
                  <a16:creationId xmlns:a16="http://schemas.microsoft.com/office/drawing/2014/main" id="{5BC19A9A-A3F6-4E4A-A647-B22AF6CFB06D}"/>
                </a:ext>
              </a:extLst>
            </p:cNvPr>
            <p:cNvCxnSpPr/>
            <p:nvPr/>
          </p:nvCxnSpPr>
          <p:spPr>
            <a:xfrm>
              <a:off x="2403" y="642961"/>
              <a:ext cx="9906000" cy="0"/>
            </a:xfrm>
            <a:prstGeom prst="straightConnector1">
              <a:avLst/>
            </a:prstGeom>
            <a:noFill/>
            <a:ln w="60325" cap="flat" cmpd="sng">
              <a:solidFill>
                <a:srgbClr val="002060"/>
              </a:solidFill>
              <a:prstDash val="solid"/>
              <a:miter lim="800000"/>
              <a:headEnd type="none" w="sm" len="sm"/>
              <a:tailEnd type="none" w="sm" len="sm"/>
            </a:ln>
          </p:spPr>
        </p:cxnSp>
      </p:grpSp>
      <p:sp>
        <p:nvSpPr>
          <p:cNvPr id="12" name="Google Shape;104;p1">
            <a:extLst>
              <a:ext uri="{FF2B5EF4-FFF2-40B4-BE49-F238E27FC236}">
                <a16:creationId xmlns:a16="http://schemas.microsoft.com/office/drawing/2014/main" id="{F0D7935A-8983-4BFA-A2F5-0FC3558E0B15}"/>
              </a:ext>
            </a:extLst>
          </p:cNvPr>
          <p:cNvSpPr/>
          <p:nvPr/>
        </p:nvSpPr>
        <p:spPr>
          <a:xfrm>
            <a:off x="15741" y="1026536"/>
            <a:ext cx="9317774" cy="559685"/>
          </a:xfrm>
          <a:prstGeom prst="rect">
            <a:avLst/>
          </a:prstGeom>
          <a:noFill/>
          <a:ln w="28575" cap="flat" cmpd="sng">
            <a:noFill/>
            <a:prstDash val="solid"/>
            <a:round/>
            <a:headEnd type="none" w="sm" len="sm"/>
            <a:tailEnd type="none" w="sm" len="sm"/>
          </a:ln>
        </p:spPr>
        <p:txBody>
          <a:bodyPr spcFirstLastPara="1" wrap="square" lIns="91425" tIns="45700" rIns="91425" bIns="45700" anchor="ctr" anchorCtr="0">
            <a:noAutofit/>
          </a:bodyPr>
          <a:lstStyle/>
          <a:p>
            <a:pPr lvl="0"/>
            <a:r>
              <a:rPr lang="ja-JP" altLang="en-US" b="1" dirty="0">
                <a:solidFill>
                  <a:schemeClr val="tx1"/>
                </a:solidFill>
                <a:latin typeface="Yu Gothic UI Semilight" panose="020B0400000000000000" pitchFamily="50" charset="-128"/>
                <a:ea typeface="Yu Gothic UI Semilight" panose="020B0400000000000000" pitchFamily="50" charset="-128"/>
                <a:cs typeface="Meiryo"/>
                <a:sym typeface="Meiryo"/>
              </a:rPr>
              <a:t>１業務遂行にあたり他者にはない優位性や独自のアプローチ手法等についての提案</a:t>
            </a:r>
            <a:endParaRPr lang="ja-JP" altLang="en-US" sz="1050" b="1" dirty="0">
              <a:solidFill>
                <a:schemeClr val="tx1"/>
              </a:solidFill>
              <a:latin typeface="Yu Gothic UI Semilight" panose="020B0400000000000000" pitchFamily="50" charset="-128"/>
              <a:ea typeface="Yu Gothic UI Semilight" panose="020B0400000000000000" pitchFamily="50" charset="-128"/>
              <a:cs typeface="Meiryo"/>
              <a:sym typeface="Meiryo"/>
            </a:endParaRPr>
          </a:p>
        </p:txBody>
      </p:sp>
      <p:sp>
        <p:nvSpPr>
          <p:cNvPr id="16" name="Google Shape;104;p1">
            <a:extLst>
              <a:ext uri="{FF2B5EF4-FFF2-40B4-BE49-F238E27FC236}">
                <a16:creationId xmlns:a16="http://schemas.microsoft.com/office/drawing/2014/main" id="{7F836C9A-83DF-49EC-80A7-BB1ACD09E6F3}"/>
              </a:ext>
            </a:extLst>
          </p:cNvPr>
          <p:cNvSpPr/>
          <p:nvPr/>
        </p:nvSpPr>
        <p:spPr>
          <a:xfrm>
            <a:off x="49695" y="4400050"/>
            <a:ext cx="9317774" cy="559685"/>
          </a:xfrm>
          <a:prstGeom prst="rect">
            <a:avLst/>
          </a:prstGeom>
          <a:noFill/>
          <a:ln w="28575" cap="flat" cmpd="sng">
            <a:noFill/>
            <a:prstDash val="solid"/>
            <a:round/>
            <a:headEnd type="none" w="sm" len="sm"/>
            <a:tailEnd type="none" w="sm" len="sm"/>
          </a:ln>
        </p:spPr>
        <p:txBody>
          <a:bodyPr spcFirstLastPara="1" wrap="square" lIns="91425" tIns="45700" rIns="91425" bIns="45700" anchor="ctr" anchorCtr="0">
            <a:noAutofit/>
          </a:bodyPr>
          <a:lstStyle/>
          <a:p>
            <a:pPr lvl="0"/>
            <a:r>
              <a:rPr lang="ja-JP" altLang="en-US" b="1" dirty="0">
                <a:solidFill>
                  <a:schemeClr val="tx1"/>
                </a:solidFill>
                <a:latin typeface="Yu Gothic UI Semilight" panose="020B0400000000000000" pitchFamily="50" charset="-128"/>
                <a:ea typeface="Yu Gothic UI Semilight" panose="020B0400000000000000" pitchFamily="50" charset="-128"/>
                <a:cs typeface="Meiryo"/>
                <a:sym typeface="Meiryo"/>
              </a:rPr>
              <a:t>２業務遂行に対する意欲</a:t>
            </a:r>
            <a:endParaRPr lang="ja-JP" altLang="en-US" sz="1050" b="1" dirty="0">
              <a:solidFill>
                <a:schemeClr val="tx1"/>
              </a:solidFill>
              <a:latin typeface="Yu Gothic UI Semilight" panose="020B0400000000000000" pitchFamily="50" charset="-128"/>
              <a:ea typeface="Yu Gothic UI Semilight" panose="020B0400000000000000" pitchFamily="50" charset="-128"/>
              <a:cs typeface="Meiryo"/>
              <a:sym typeface="Meiryo"/>
            </a:endParaRPr>
          </a:p>
        </p:txBody>
      </p:sp>
    </p:spTree>
    <p:extLst>
      <p:ext uri="{BB962C8B-B14F-4D97-AF65-F5344CB8AC3E}">
        <p14:creationId xmlns:p14="http://schemas.microsoft.com/office/powerpoint/2010/main" val="1808675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グループ化 51">
            <a:extLst>
              <a:ext uri="{FF2B5EF4-FFF2-40B4-BE49-F238E27FC236}">
                <a16:creationId xmlns:a16="http://schemas.microsoft.com/office/drawing/2014/main" id="{E6B2C34A-1772-4A55-AD4C-124311FE50CC}"/>
              </a:ext>
            </a:extLst>
          </p:cNvPr>
          <p:cNvGrpSpPr/>
          <p:nvPr/>
        </p:nvGrpSpPr>
        <p:grpSpPr>
          <a:xfrm>
            <a:off x="47291" y="753426"/>
            <a:ext cx="9806609" cy="6056421"/>
            <a:chOff x="47291" y="2890286"/>
            <a:chExt cx="9806609" cy="2311191"/>
          </a:xfrm>
        </p:grpSpPr>
        <p:sp>
          <p:nvSpPr>
            <p:cNvPr id="53" name="Google Shape;105;p1">
              <a:extLst>
                <a:ext uri="{FF2B5EF4-FFF2-40B4-BE49-F238E27FC236}">
                  <a16:creationId xmlns:a16="http://schemas.microsoft.com/office/drawing/2014/main" id="{C1D4E43B-6671-458D-8DE4-D14D5A02BB77}"/>
                </a:ext>
              </a:extLst>
            </p:cNvPr>
            <p:cNvSpPr txBox="1"/>
            <p:nvPr/>
          </p:nvSpPr>
          <p:spPr>
            <a:xfrm>
              <a:off x="47291" y="3027573"/>
              <a:ext cx="9806609" cy="2173904"/>
            </a:xfrm>
            <a:prstGeom prst="rect">
              <a:avLst/>
            </a:prstGeom>
            <a:solidFill>
              <a:schemeClr val="lt1"/>
            </a:solidFill>
            <a:ln w="28575"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endParaRPr lang="en-US" altLang="ja-JP" sz="1200" b="1" dirty="0">
                <a:solidFill>
                  <a:schemeClr val="dk1"/>
                </a:solidFill>
                <a:latin typeface="Yu Gothic UI Semilight" panose="020B0400000000000000" pitchFamily="50" charset="-128"/>
                <a:ea typeface="Yu Gothic UI Semilight" panose="020B0400000000000000" pitchFamily="50" charset="-128"/>
                <a:cs typeface="Meiryo"/>
                <a:sym typeface="Meiryo"/>
              </a:endParaRPr>
            </a:p>
          </p:txBody>
        </p:sp>
        <p:sp>
          <p:nvSpPr>
            <p:cNvPr id="54" name="Google Shape;104;p1">
              <a:extLst>
                <a:ext uri="{FF2B5EF4-FFF2-40B4-BE49-F238E27FC236}">
                  <a16:creationId xmlns:a16="http://schemas.microsoft.com/office/drawing/2014/main" id="{B122274A-B2E2-44CF-8EE9-1E975C9AB1F4}"/>
                </a:ext>
              </a:extLst>
            </p:cNvPr>
            <p:cNvSpPr/>
            <p:nvPr/>
          </p:nvSpPr>
          <p:spPr>
            <a:xfrm>
              <a:off x="47291" y="2890286"/>
              <a:ext cx="9806609" cy="137286"/>
            </a:xfrm>
            <a:prstGeom prst="rect">
              <a:avLst/>
            </a:prstGeom>
            <a:solidFill>
              <a:schemeClr val="accent5">
                <a:lumMod val="20000"/>
                <a:lumOff val="80000"/>
              </a:schemeClr>
            </a:solidFill>
            <a:ln w="28575"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r>
                <a:rPr lang="en-US" altLang="ja-JP" sz="1200" b="1" dirty="0">
                  <a:solidFill>
                    <a:schemeClr val="tx1"/>
                  </a:solidFill>
                  <a:latin typeface="Yu Gothic UI Semilight" panose="020B0400000000000000" pitchFamily="50" charset="-128"/>
                  <a:ea typeface="Yu Gothic UI Semilight" panose="020B0400000000000000" pitchFamily="50" charset="-128"/>
                  <a:cs typeface="Meiryo"/>
                  <a:sym typeface="Meiryo"/>
                </a:rPr>
                <a:t>※</a:t>
              </a:r>
              <a:r>
                <a:rPr lang="ja-JP" altLang="en-US" sz="1200" b="1" dirty="0">
                  <a:solidFill>
                    <a:schemeClr val="tx1"/>
                  </a:solidFill>
                  <a:latin typeface="Yu Gothic UI Semilight" panose="020B0400000000000000" pitchFamily="50" charset="-128"/>
                  <a:ea typeface="Yu Gothic UI Semilight" panose="020B0400000000000000" pitchFamily="50" charset="-128"/>
                  <a:cs typeface="Meiryo"/>
                  <a:sym typeface="Meiryo"/>
                </a:rPr>
                <a:t> 具体的な提案内容を示すにあたり、ページが不足する場合は、必要部分に追加してください</a:t>
              </a:r>
            </a:p>
          </p:txBody>
        </p:sp>
      </p:grpSp>
      <p:sp>
        <p:nvSpPr>
          <p:cNvPr id="13" name="Google Shape;92;p1">
            <a:extLst>
              <a:ext uri="{FF2B5EF4-FFF2-40B4-BE49-F238E27FC236}">
                <a16:creationId xmlns:a16="http://schemas.microsoft.com/office/drawing/2014/main" id="{B45A4D12-0C4F-41CE-9263-A1F969464777}"/>
              </a:ext>
            </a:extLst>
          </p:cNvPr>
          <p:cNvSpPr txBox="1">
            <a:spLocks/>
          </p:cNvSpPr>
          <p:nvPr/>
        </p:nvSpPr>
        <p:spPr>
          <a:xfrm>
            <a:off x="8808475" y="-54218"/>
            <a:ext cx="1097525"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ja-JP" altLang="en-US" sz="1400" b="1" dirty="0">
                <a:latin typeface="Yu Gothic UI Semilight" panose="020B0400000000000000" pitchFamily="50" charset="-128"/>
                <a:ea typeface="Yu Gothic UI Semilight" panose="020B0400000000000000" pitchFamily="50" charset="-128"/>
                <a:cs typeface="Meiryo"/>
                <a:sym typeface="Meiryo"/>
              </a:rPr>
              <a:t>（様式７）</a:t>
            </a:r>
          </a:p>
        </p:txBody>
      </p:sp>
      <p:sp>
        <p:nvSpPr>
          <p:cNvPr id="14" name="Google Shape;92;p1">
            <a:extLst>
              <a:ext uri="{FF2B5EF4-FFF2-40B4-BE49-F238E27FC236}">
                <a16:creationId xmlns:a16="http://schemas.microsoft.com/office/drawing/2014/main" id="{EB5AE522-848B-46B8-A885-567F46B73421}"/>
              </a:ext>
            </a:extLst>
          </p:cNvPr>
          <p:cNvSpPr txBox="1">
            <a:spLocks/>
          </p:cNvSpPr>
          <p:nvPr/>
        </p:nvSpPr>
        <p:spPr>
          <a:xfrm>
            <a:off x="182511" y="60322"/>
            <a:ext cx="5651451"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ja-JP" altLang="en-US" sz="1400" b="1" dirty="0">
                <a:latin typeface="Yu Gothic UI Semilight" panose="020B0400000000000000" pitchFamily="50" charset="-128"/>
                <a:ea typeface="Yu Gothic UI Semilight" panose="020B0400000000000000" pitchFamily="50" charset="-128"/>
                <a:cs typeface="Meiryo"/>
                <a:sym typeface="Meiryo"/>
              </a:rPr>
              <a:t>地域資源活用推進業務　企画提案書</a:t>
            </a:r>
          </a:p>
        </p:txBody>
      </p:sp>
      <p:grpSp>
        <p:nvGrpSpPr>
          <p:cNvPr id="21" name="グループ化 20">
            <a:extLst>
              <a:ext uri="{FF2B5EF4-FFF2-40B4-BE49-F238E27FC236}">
                <a16:creationId xmlns:a16="http://schemas.microsoft.com/office/drawing/2014/main" id="{58CCE565-7F70-44DF-98BF-AC790386DDB9}"/>
              </a:ext>
            </a:extLst>
          </p:cNvPr>
          <p:cNvGrpSpPr/>
          <p:nvPr/>
        </p:nvGrpSpPr>
        <p:grpSpPr>
          <a:xfrm>
            <a:off x="-2403" y="532496"/>
            <a:ext cx="9910806" cy="110465"/>
            <a:chOff x="-2403" y="532496"/>
            <a:chExt cx="9910806" cy="110465"/>
          </a:xfrm>
        </p:grpSpPr>
        <p:cxnSp>
          <p:nvCxnSpPr>
            <p:cNvPr id="22" name="Google Shape;100;p1">
              <a:extLst>
                <a:ext uri="{FF2B5EF4-FFF2-40B4-BE49-F238E27FC236}">
                  <a16:creationId xmlns:a16="http://schemas.microsoft.com/office/drawing/2014/main" id="{6CC91605-8AF6-4746-ACDF-1AD563E12A77}"/>
                </a:ext>
              </a:extLst>
            </p:cNvPr>
            <p:cNvCxnSpPr/>
            <p:nvPr/>
          </p:nvCxnSpPr>
          <p:spPr>
            <a:xfrm>
              <a:off x="2403" y="532496"/>
              <a:ext cx="9906000" cy="0"/>
            </a:xfrm>
            <a:prstGeom prst="straightConnector1">
              <a:avLst/>
            </a:prstGeom>
            <a:noFill/>
            <a:ln w="57150" cap="flat" cmpd="sng">
              <a:solidFill>
                <a:srgbClr val="FFFF00"/>
              </a:solidFill>
              <a:prstDash val="solid"/>
              <a:miter lim="800000"/>
              <a:headEnd type="none" w="sm" len="sm"/>
              <a:tailEnd type="none" w="sm" len="sm"/>
            </a:ln>
          </p:spPr>
        </p:cxnSp>
        <p:cxnSp>
          <p:nvCxnSpPr>
            <p:cNvPr id="23" name="Google Shape;101;p1">
              <a:extLst>
                <a:ext uri="{FF2B5EF4-FFF2-40B4-BE49-F238E27FC236}">
                  <a16:creationId xmlns:a16="http://schemas.microsoft.com/office/drawing/2014/main" id="{58BD3A33-1D73-427B-BDC4-6F3EE6F39A6D}"/>
                </a:ext>
              </a:extLst>
            </p:cNvPr>
            <p:cNvCxnSpPr/>
            <p:nvPr/>
          </p:nvCxnSpPr>
          <p:spPr>
            <a:xfrm>
              <a:off x="-2403" y="591804"/>
              <a:ext cx="9906000" cy="0"/>
            </a:xfrm>
            <a:prstGeom prst="straightConnector1">
              <a:avLst/>
            </a:prstGeom>
            <a:noFill/>
            <a:ln w="63500" cap="flat" cmpd="sng">
              <a:solidFill>
                <a:srgbClr val="0070C0"/>
              </a:solidFill>
              <a:prstDash val="solid"/>
              <a:miter lim="800000"/>
              <a:headEnd type="none" w="sm" len="sm"/>
              <a:tailEnd type="none" w="sm" len="sm"/>
            </a:ln>
          </p:spPr>
        </p:cxnSp>
        <p:cxnSp>
          <p:nvCxnSpPr>
            <p:cNvPr id="24" name="Google Shape;102;p1">
              <a:extLst>
                <a:ext uri="{FF2B5EF4-FFF2-40B4-BE49-F238E27FC236}">
                  <a16:creationId xmlns:a16="http://schemas.microsoft.com/office/drawing/2014/main" id="{5BC19A9A-A3F6-4E4A-A647-B22AF6CFB06D}"/>
                </a:ext>
              </a:extLst>
            </p:cNvPr>
            <p:cNvCxnSpPr/>
            <p:nvPr/>
          </p:nvCxnSpPr>
          <p:spPr>
            <a:xfrm>
              <a:off x="2403" y="642961"/>
              <a:ext cx="9906000" cy="0"/>
            </a:xfrm>
            <a:prstGeom prst="straightConnector1">
              <a:avLst/>
            </a:prstGeom>
            <a:noFill/>
            <a:ln w="60325" cap="flat" cmpd="sng">
              <a:solidFill>
                <a:srgbClr val="002060"/>
              </a:solidFill>
              <a:prstDash val="solid"/>
              <a:miter lim="800000"/>
              <a:headEnd type="none" w="sm" len="sm"/>
              <a:tailEnd type="none" w="sm" len="sm"/>
            </a:ln>
          </p:spPr>
        </p:cxnSp>
      </p:grpSp>
    </p:spTree>
    <p:extLst>
      <p:ext uri="{BB962C8B-B14F-4D97-AF65-F5344CB8AC3E}">
        <p14:creationId xmlns:p14="http://schemas.microsoft.com/office/powerpoint/2010/main" val="3245937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F819C7E4-B29B-47D2-A72F-693F8A614994}"/>
              </a:ext>
            </a:extLst>
          </p:cNvPr>
          <p:cNvSpPr>
            <a:spLocks noGrp="1"/>
          </p:cNvSpPr>
          <p:nvPr>
            <p:ph type="body" idx="1"/>
          </p:nvPr>
        </p:nvSpPr>
        <p:spPr>
          <a:xfrm>
            <a:off x="152681" y="425722"/>
            <a:ext cx="9331129" cy="6237562"/>
          </a:xfrm>
        </p:spPr>
        <p:txBody>
          <a:bodyPr/>
          <a:lstStyle/>
          <a:p>
            <a:r>
              <a:rPr kumimoji="1" lang="en-US" altLang="ja-JP" sz="1800" dirty="0">
                <a:solidFill>
                  <a:schemeClr val="tx1"/>
                </a:solidFill>
              </a:rPr>
              <a:t>【</a:t>
            </a:r>
            <a:r>
              <a:rPr kumimoji="1" lang="ja-JP" altLang="en-US" sz="1800" dirty="0">
                <a:solidFill>
                  <a:schemeClr val="tx1"/>
                </a:solidFill>
              </a:rPr>
              <a:t>注意事項</a:t>
            </a:r>
            <a:r>
              <a:rPr kumimoji="1" lang="en-US" altLang="ja-JP" sz="1800" dirty="0">
                <a:solidFill>
                  <a:schemeClr val="tx1"/>
                </a:solidFill>
              </a:rPr>
              <a:t>】</a:t>
            </a:r>
          </a:p>
          <a:p>
            <a:r>
              <a:rPr kumimoji="1" lang="ja-JP" altLang="en-US" sz="2000" dirty="0">
                <a:solidFill>
                  <a:schemeClr val="tx1"/>
                </a:solidFill>
                <a:latin typeface="BIZ UDゴシック" panose="020B0400000000000000" pitchFamily="49" charset="-128"/>
                <a:ea typeface="BIZ UDゴシック" panose="020B0400000000000000" pitchFamily="49" charset="-128"/>
              </a:rPr>
              <a:t>・提案書の様式については、書きやすいように適宜変更を行ってください。</a:t>
            </a:r>
            <a:endParaRPr kumimoji="1" lang="en-US" altLang="ja-JP" sz="2000" dirty="0">
              <a:solidFill>
                <a:schemeClr val="tx1"/>
              </a:solidFill>
              <a:latin typeface="BIZ UDゴシック" panose="020B0400000000000000" pitchFamily="49" charset="-128"/>
              <a:ea typeface="BIZ UDゴシック" panose="020B0400000000000000" pitchFamily="49" charset="-128"/>
            </a:endParaRPr>
          </a:p>
          <a:p>
            <a:r>
              <a:rPr kumimoji="1" lang="ja-JP" altLang="en-US" sz="2000" dirty="0">
                <a:solidFill>
                  <a:schemeClr val="tx1"/>
                </a:solidFill>
                <a:latin typeface="BIZ UDゴシック" panose="020B0400000000000000" pitchFamily="49" charset="-128"/>
                <a:ea typeface="BIZ UDゴシック" panose="020B0400000000000000" pitchFamily="49" charset="-128"/>
              </a:rPr>
              <a:t>・記載方法は、文章、写真、図形、グラフ 等、わかりやすい説明になるよう工夫して記載してください。</a:t>
            </a:r>
            <a:endParaRPr kumimoji="1" lang="en-US" altLang="ja-JP" sz="2000" dirty="0">
              <a:solidFill>
                <a:schemeClr val="tx1"/>
              </a:solidFill>
              <a:latin typeface="BIZ UDゴシック" panose="020B0400000000000000" pitchFamily="49" charset="-128"/>
              <a:ea typeface="BIZ UDゴシック" panose="020B0400000000000000" pitchFamily="49" charset="-128"/>
            </a:endParaRPr>
          </a:p>
          <a:p>
            <a:r>
              <a:rPr kumimoji="1" lang="ja-JP" altLang="en-US" sz="2000" dirty="0">
                <a:solidFill>
                  <a:schemeClr val="tx1"/>
                </a:solidFill>
                <a:latin typeface="BIZ UDゴシック" panose="020B0400000000000000" pitchFamily="49" charset="-128"/>
                <a:ea typeface="BIZ UDゴシック" panose="020B0400000000000000" pitchFamily="49" charset="-128"/>
              </a:rPr>
              <a:t>・必要に応じてページ等を追加頂いても結構ですが、事業計画書の総ページ数は、１０ページ（スライド１０枚）を限度とします。</a:t>
            </a:r>
            <a:r>
              <a:rPr kumimoji="1" lang="en-US" altLang="ja-JP" sz="2000" dirty="0">
                <a:solidFill>
                  <a:schemeClr val="tx1"/>
                </a:solidFill>
                <a:latin typeface="BIZ UDゴシック" panose="020B0400000000000000" pitchFamily="49" charset="-128"/>
                <a:ea typeface="BIZ UDゴシック" panose="020B0400000000000000" pitchFamily="49" charset="-128"/>
              </a:rPr>
              <a:t>※</a:t>
            </a:r>
            <a:r>
              <a:rPr kumimoji="1" lang="ja-JP" altLang="en-US" sz="2000" dirty="0">
                <a:solidFill>
                  <a:schemeClr val="tx1"/>
                </a:solidFill>
                <a:latin typeface="BIZ UDゴシック" panose="020B0400000000000000" pitchFamily="49" charset="-128"/>
                <a:ea typeface="BIZ UDゴシック" panose="020B0400000000000000" pitchFamily="49" charset="-128"/>
              </a:rPr>
              <a:t>見積書を除く</a:t>
            </a:r>
            <a:endParaRPr kumimoji="1" lang="en-US" altLang="ja-JP" sz="2000" dirty="0">
              <a:solidFill>
                <a:schemeClr val="tx1"/>
              </a:solidFill>
              <a:latin typeface="BIZ UDゴシック" panose="020B0400000000000000" pitchFamily="49" charset="-128"/>
              <a:ea typeface="BIZ UDゴシック" panose="020B0400000000000000" pitchFamily="49" charset="-128"/>
            </a:endParaRPr>
          </a:p>
          <a:p>
            <a:r>
              <a:rPr kumimoji="1" lang="ja-JP" altLang="en-US" sz="2000" dirty="0">
                <a:solidFill>
                  <a:schemeClr val="tx1"/>
                </a:solidFill>
                <a:latin typeface="BIZ UDゴシック" panose="020B0400000000000000" pitchFamily="49" charset="-128"/>
                <a:ea typeface="BIZ UDゴシック" panose="020B0400000000000000" pitchFamily="49" charset="-128"/>
              </a:rPr>
              <a:t>・特に専門用語等を用いる場合は、できるだけ一般的な表現に置き換えるようお願いします。</a:t>
            </a:r>
            <a:endParaRPr kumimoji="1" lang="en-US" altLang="ja-JP" sz="2000" dirty="0">
              <a:solidFill>
                <a:schemeClr val="tx1"/>
              </a:solidFill>
              <a:latin typeface="BIZ UDゴシック" panose="020B0400000000000000" pitchFamily="49" charset="-128"/>
              <a:ea typeface="BIZ UDゴシック" panose="020B0400000000000000" pitchFamily="49" charset="-128"/>
            </a:endParaRPr>
          </a:p>
          <a:p>
            <a:endParaRPr kumimoji="1" lang="en-US" altLang="ja-JP" sz="2400" dirty="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548300029"/>
      </p:ext>
    </p:extLst>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1581</TotalTime>
  <Words>635</Words>
  <Application>Microsoft Office PowerPoint</Application>
  <PresentationFormat>A4 210 x 297 mm</PresentationFormat>
  <Paragraphs>39</Paragraphs>
  <Slides>9</Slides>
  <Notes>8</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BIZ UDゴシック</vt:lpstr>
      <vt:lpstr>Yu Gothic UI Semilight</vt:lpstr>
      <vt:lpstr>Meiryo</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令和４年度 将来にわたって旅行者を惹きつける地域・日本の新たなレガシー形成事業　エントリーシート概要 【近畿運輸局　NO.○】　　　</dc:title>
  <cp:lastModifiedBy>和歌山市</cp:lastModifiedBy>
  <cp:revision>151</cp:revision>
  <cp:lastPrinted>2026-05-19T07:24:58Z</cp:lastPrinted>
  <dcterms:modified xsi:type="dcterms:W3CDTF">2026-06-25T02:01:44Z</dcterms:modified>
</cp:coreProperties>
</file>